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358" r:id="rId2"/>
    <p:sldId id="597" r:id="rId3"/>
    <p:sldId id="399" r:id="rId4"/>
    <p:sldId id="599" r:id="rId5"/>
    <p:sldId id="650" r:id="rId6"/>
    <p:sldId id="291" r:id="rId7"/>
    <p:sldId id="259" r:id="rId8"/>
    <p:sldId id="274" r:id="rId9"/>
    <p:sldId id="276" r:id="rId10"/>
    <p:sldId id="261" r:id="rId11"/>
    <p:sldId id="262" r:id="rId12"/>
    <p:sldId id="277" r:id="rId13"/>
    <p:sldId id="281" r:id="rId14"/>
    <p:sldId id="279" r:id="rId15"/>
    <p:sldId id="282" r:id="rId16"/>
    <p:sldId id="287" r:id="rId17"/>
    <p:sldId id="325" r:id="rId18"/>
    <p:sldId id="289" r:id="rId19"/>
    <p:sldId id="295" r:id="rId20"/>
    <p:sldId id="297" r:id="rId21"/>
    <p:sldId id="300" r:id="rId22"/>
    <p:sldId id="301" r:id="rId23"/>
    <p:sldId id="302" r:id="rId24"/>
    <p:sldId id="303" r:id="rId25"/>
    <p:sldId id="304" r:id="rId26"/>
    <p:sldId id="305" r:id="rId27"/>
    <p:sldId id="602" r:id="rId28"/>
    <p:sldId id="604" r:id="rId29"/>
    <p:sldId id="605" r:id="rId30"/>
    <p:sldId id="666" r:id="rId31"/>
    <p:sldId id="667" r:id="rId32"/>
    <p:sldId id="697" r:id="rId33"/>
    <p:sldId id="698" r:id="rId34"/>
    <p:sldId id="679" r:id="rId35"/>
    <p:sldId id="668" r:id="rId36"/>
    <p:sldId id="681" r:id="rId37"/>
    <p:sldId id="682" r:id="rId38"/>
    <p:sldId id="685" r:id="rId39"/>
    <p:sldId id="660" r:id="rId40"/>
    <p:sldId id="661" r:id="rId41"/>
    <p:sldId id="663" r:id="rId42"/>
    <p:sldId id="609" r:id="rId43"/>
    <p:sldId id="610" r:id="rId44"/>
    <p:sldId id="700" r:id="rId45"/>
    <p:sldId id="659" r:id="rId46"/>
    <p:sldId id="638" r:id="rId47"/>
    <p:sldId id="621" r:id="rId48"/>
    <p:sldId id="613" r:id="rId49"/>
    <p:sldId id="690" r:id="rId50"/>
    <p:sldId id="686" r:id="rId51"/>
    <p:sldId id="626" r:id="rId52"/>
    <p:sldId id="629" r:id="rId53"/>
    <p:sldId id="675" r:id="rId54"/>
    <p:sldId id="634" r:id="rId55"/>
    <p:sldId id="636" r:id="rId56"/>
    <p:sldId id="628" r:id="rId57"/>
    <p:sldId id="687" r:id="rId58"/>
    <p:sldId id="683" r:id="rId59"/>
    <p:sldId id="699" r:id="rId60"/>
    <p:sldId id="655" r:id="rId61"/>
    <p:sldId id="656" r:id="rId62"/>
    <p:sldId id="633" r:id="rId63"/>
    <p:sldId id="642" r:id="rId64"/>
    <p:sldId id="643" r:id="rId65"/>
    <p:sldId id="644" r:id="rId66"/>
    <p:sldId id="676" r:id="rId67"/>
    <p:sldId id="701" r:id="rId68"/>
    <p:sldId id="689" r:id="rId69"/>
    <p:sldId id="691" r:id="rId70"/>
    <p:sldId id="692" r:id="rId71"/>
    <p:sldId id="693" r:id="rId72"/>
    <p:sldId id="694" r:id="rId73"/>
    <p:sldId id="695" r:id="rId74"/>
    <p:sldId id="696" r:id="rId75"/>
    <p:sldId id="674" r:id="rId76"/>
    <p:sldId id="658" r:id="rId77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5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2529"/>
    <a:srgbClr val="0070C0"/>
    <a:srgbClr val="46AAC8"/>
    <a:srgbClr val="1F497D"/>
    <a:srgbClr val="78CEF9"/>
    <a:srgbClr val="A50021"/>
    <a:srgbClr val="FFFF99"/>
    <a:srgbClr val="00CCFF"/>
    <a:srgbClr val="DBF63C"/>
    <a:srgbClr val="86F6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4" autoAdjust="0"/>
    <p:restoredTop sz="78096" autoAdjust="0"/>
  </p:normalViewPr>
  <p:slideViewPr>
    <p:cSldViewPr>
      <p:cViewPr varScale="1">
        <p:scale>
          <a:sx n="76" d="100"/>
          <a:sy n="76" d="100"/>
        </p:scale>
        <p:origin x="262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5" d="100"/>
        <a:sy n="155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856" y="-102"/>
      </p:cViewPr>
      <p:guideLst>
        <p:guide orient="horz" pos="3225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727" y="1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82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720920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82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727" y="9720920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64D8950D-FA54-4B60-A177-B9B35B7176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35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727" y="1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89013" y="765175"/>
            <a:ext cx="5121275" cy="38401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1" y="4862101"/>
            <a:ext cx="5679440" cy="460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920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727" y="9720920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AA2B018A-536A-4E95-B27E-3171BA8DAA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228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199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928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32954E79-0ACE-5E49-BEA9-20A8F0327C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8490B756-F193-6A4E-B7BB-C8FF0587B0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40358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>
            <a:extLst>
              <a:ext uri="{FF2B5EF4-FFF2-40B4-BE49-F238E27FC236}">
                <a16:creationId xmlns:a16="http://schemas.microsoft.com/office/drawing/2014/main" id="{BDD92356-92FF-D34F-9C11-EAF9EB0F461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0835" name="Rectangle 3">
            <a:extLst>
              <a:ext uri="{FF2B5EF4-FFF2-40B4-BE49-F238E27FC236}">
                <a16:creationId xmlns:a16="http://schemas.microsoft.com/office/drawing/2014/main" id="{E9AFF1B5-C805-D049-A06A-9B56D41347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34013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BF7B0813-4A50-C643-82E0-E4F7161ABB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BBD41257-2750-964D-9567-C8A1AA8024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3038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2EBB0060-0C30-8349-8281-B228A9D5DE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1277C984-229F-194A-8695-CD4859B737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4842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D71CB-32E7-2B45-B1AE-5CE10DF6BC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A53F01A9-897A-5940-B414-B9D3CB663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C7418845-5760-7744-88E3-FC83E63C3B8D}"/>
              </a:ext>
            </a:extLst>
          </p:cNvPr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7AEEF362-6458-D540-A4AB-4E41D2881B4B}" type="slidenum">
              <a:rPr lang="en-US" altLang="en-US" sz="1200"/>
              <a:pPr algn="r"/>
              <a:t>16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093982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EBDC51-6CFE-CC43-BB4B-D9FC7E029D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451" name="Notes Placeholder 2">
            <a:extLst>
              <a:ext uri="{FF2B5EF4-FFF2-40B4-BE49-F238E27FC236}">
                <a16:creationId xmlns:a16="http://schemas.microsoft.com/office/drawing/2014/main" id="{09A6BE20-BE41-B649-A3B7-4A45BEFB9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4452" name="Slide Number Placeholder 3">
            <a:extLst>
              <a:ext uri="{FF2B5EF4-FFF2-40B4-BE49-F238E27FC236}">
                <a16:creationId xmlns:a16="http://schemas.microsoft.com/office/drawing/2014/main" id="{3C475DB0-E7DD-0247-A2DF-60F6EAC836BF}"/>
              </a:ext>
            </a:extLst>
          </p:cNvPr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0F3258D7-C2E0-F645-986E-607A85899C01}" type="slidenum">
              <a:rPr lang="en-US" altLang="en-US" sz="1200"/>
              <a:pPr algn="r"/>
              <a:t>17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0303863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3A49AF-3181-E94A-AC73-060DB9BC77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2C29D762-813A-B14A-A7F3-BFE60D2F74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D4BAF2A3-5881-C74C-86C0-95A58BB721E4}"/>
              </a:ext>
            </a:extLst>
          </p:cNvPr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CC3716D7-E2ED-BA4F-AA6D-63FB5ABBF6E1}" type="slidenum">
              <a:rPr lang="en-US" altLang="en-US" sz="1200"/>
              <a:pPr algn="r"/>
              <a:t>18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005913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16C54-F8AB-104C-ACA0-EF7E7A825A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0419" name="Notes Placeholder 2">
            <a:extLst>
              <a:ext uri="{FF2B5EF4-FFF2-40B4-BE49-F238E27FC236}">
                <a16:creationId xmlns:a16="http://schemas.microsoft.com/office/drawing/2014/main" id="{A41AB350-7FCF-3648-959F-A53400F94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0420" name="Slide Number Placeholder 3">
            <a:extLst>
              <a:ext uri="{FF2B5EF4-FFF2-40B4-BE49-F238E27FC236}">
                <a16:creationId xmlns:a16="http://schemas.microsoft.com/office/drawing/2014/main" id="{124A8636-60D3-B44C-9EFB-1E9357C16845}"/>
              </a:ext>
            </a:extLst>
          </p:cNvPr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AA1341B5-9224-D447-B308-46C486B8B32B}" type="slidenum">
              <a:rPr lang="en-US" altLang="en-US" sz="1200"/>
              <a:pPr algn="r"/>
              <a:t>19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992076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53624F-7C58-2548-A0C5-B16C5AA8A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4515" name="Notes Placeholder 2">
            <a:extLst>
              <a:ext uri="{FF2B5EF4-FFF2-40B4-BE49-F238E27FC236}">
                <a16:creationId xmlns:a16="http://schemas.microsoft.com/office/drawing/2014/main" id="{BC940F9B-CFE2-6645-AD91-6A09EF02B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4072645B-F34E-704A-8FE5-AAAFD0F05ADA}"/>
              </a:ext>
            </a:extLst>
          </p:cNvPr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E383FC62-9FE9-4F48-B7A0-8BEE9C3072FA}" type="slidenum">
              <a:rPr lang="en-US" altLang="en-US" sz="1200"/>
              <a:pPr algn="r"/>
              <a:t>20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5471013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984782-BB6A-F444-AE76-3CD5153045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0659" name="Notes Placeholder 2">
            <a:extLst>
              <a:ext uri="{FF2B5EF4-FFF2-40B4-BE49-F238E27FC236}">
                <a16:creationId xmlns:a16="http://schemas.microsoft.com/office/drawing/2014/main" id="{7FE4498C-94F4-4B45-B1C2-38002F19E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0660" name="Slide Number Placeholder 3">
            <a:extLst>
              <a:ext uri="{FF2B5EF4-FFF2-40B4-BE49-F238E27FC236}">
                <a16:creationId xmlns:a16="http://schemas.microsoft.com/office/drawing/2014/main" id="{9AA5AEBB-3944-504B-97C4-8B1E108709D9}"/>
              </a:ext>
            </a:extLst>
          </p:cNvPr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B383DB19-B19B-064F-A77D-1C3F801716FD}" type="slidenum">
              <a:rPr lang="en-US" altLang="en-US" sz="1200"/>
              <a:pPr algn="r"/>
              <a:t>21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1816790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5E0D70-D715-4121-8F21-6EC2BC61CA8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433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4D0492-BF86-E74E-810A-DE09871F30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2707" name="Notes Placeholder 2">
            <a:extLst>
              <a:ext uri="{FF2B5EF4-FFF2-40B4-BE49-F238E27FC236}">
                <a16:creationId xmlns:a16="http://schemas.microsoft.com/office/drawing/2014/main" id="{8797CF5D-A4EF-8C41-BC15-9AC911845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2708" name="Slide Number Placeholder 3">
            <a:extLst>
              <a:ext uri="{FF2B5EF4-FFF2-40B4-BE49-F238E27FC236}">
                <a16:creationId xmlns:a16="http://schemas.microsoft.com/office/drawing/2014/main" id="{B086A7A8-5D59-0F4C-AF23-780A03C98E1D}"/>
              </a:ext>
            </a:extLst>
          </p:cNvPr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16154A5E-E080-0147-A04F-4670CBDCC28E}" type="slidenum">
              <a:rPr lang="en-US" altLang="en-US" sz="1200"/>
              <a:pPr algn="r"/>
              <a:t>22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2382538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079070-95CB-1D42-A8D2-72ECB1B352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6803" name="Notes Placeholder 2">
            <a:extLst>
              <a:ext uri="{FF2B5EF4-FFF2-40B4-BE49-F238E27FC236}">
                <a16:creationId xmlns:a16="http://schemas.microsoft.com/office/drawing/2014/main" id="{610D079B-2243-4848-90DB-2FEA0CF53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161C1364-3DA1-4844-9162-3C99B25BDE6A}"/>
              </a:ext>
            </a:extLst>
          </p:cNvPr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E8FD4A77-0810-7841-BC8A-5971CE059EBE}" type="slidenum">
              <a:rPr lang="en-US" altLang="en-US" sz="1200"/>
              <a:pPr algn="r"/>
              <a:t>23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745951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E87DF4-3380-F144-8023-3825987401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8851" name="Notes Placeholder 2">
            <a:extLst>
              <a:ext uri="{FF2B5EF4-FFF2-40B4-BE49-F238E27FC236}">
                <a16:creationId xmlns:a16="http://schemas.microsoft.com/office/drawing/2014/main" id="{FDA4AE72-19A8-4B4F-98F5-155BF0C32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8852" name="Slide Number Placeholder 3">
            <a:extLst>
              <a:ext uri="{FF2B5EF4-FFF2-40B4-BE49-F238E27FC236}">
                <a16:creationId xmlns:a16="http://schemas.microsoft.com/office/drawing/2014/main" id="{D881631C-8DB8-074E-A7F2-0C5FB0B6AAD4}"/>
              </a:ext>
            </a:extLst>
          </p:cNvPr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293730BB-7379-7E48-B5C3-397477539EA9}" type="slidenum">
              <a:rPr lang="en-US" altLang="en-US" sz="1200"/>
              <a:pPr algn="r"/>
              <a:t>24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888253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8F3D37-3716-6B48-A287-0261534FA9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0899" name="Notes Placeholder 2">
            <a:extLst>
              <a:ext uri="{FF2B5EF4-FFF2-40B4-BE49-F238E27FC236}">
                <a16:creationId xmlns:a16="http://schemas.microsoft.com/office/drawing/2014/main" id="{12AFA649-2B31-6945-97F6-AD5E63157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0900" name="Slide Number Placeholder 3">
            <a:extLst>
              <a:ext uri="{FF2B5EF4-FFF2-40B4-BE49-F238E27FC236}">
                <a16:creationId xmlns:a16="http://schemas.microsoft.com/office/drawing/2014/main" id="{55D7D4E5-1524-0B4D-AE0A-55732A13799F}"/>
              </a:ext>
            </a:extLst>
          </p:cNvPr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B3B4B81A-825B-0F4E-8BA8-739C4E455696}" type="slidenum">
              <a:rPr lang="en-US" altLang="en-US" sz="1200"/>
              <a:pPr algn="r"/>
              <a:t>25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5114039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DE1BA4-E730-074B-84C1-6A40689455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2947" name="Notes Placeholder 2">
            <a:extLst>
              <a:ext uri="{FF2B5EF4-FFF2-40B4-BE49-F238E27FC236}">
                <a16:creationId xmlns:a16="http://schemas.microsoft.com/office/drawing/2014/main" id="{91D8CD7C-A321-EE47-9901-232731E55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82948" name="Slide Number Placeholder 3">
            <a:extLst>
              <a:ext uri="{FF2B5EF4-FFF2-40B4-BE49-F238E27FC236}">
                <a16:creationId xmlns:a16="http://schemas.microsoft.com/office/drawing/2014/main" id="{88789DCC-3CA7-2946-9BD0-5699CC24F566}"/>
              </a:ext>
            </a:extLst>
          </p:cNvPr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AECB4F96-EBFA-DE4F-8706-EC9F669D3664}" type="slidenum">
              <a:rPr lang="en-US" altLang="en-US" sz="1200"/>
              <a:pPr algn="r"/>
              <a:t>26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42015579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5535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8351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1740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145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95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34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893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3162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906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633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250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9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8922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1875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459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74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626F4A-0347-A441-89E2-70B5344092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2227" name="Notes Placeholder 2">
            <a:extLst>
              <a:ext uri="{FF2B5EF4-FFF2-40B4-BE49-F238E27FC236}">
                <a16:creationId xmlns:a16="http://schemas.microsoft.com/office/drawing/2014/main" id="{843C2775-F88A-EC40-B4BC-51BF6777A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2228" name="Slide Number Placeholder 3">
            <a:extLst>
              <a:ext uri="{FF2B5EF4-FFF2-40B4-BE49-F238E27FC236}">
                <a16:creationId xmlns:a16="http://schemas.microsoft.com/office/drawing/2014/main" id="{C78203D5-41E2-8446-912A-BDB8C6380E57}"/>
              </a:ext>
            </a:extLst>
          </p:cNvPr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8B6F5A8B-608C-5E4E-8954-0705A0041909}" type="slidenum">
              <a:rPr lang="en-US" altLang="en-US" sz="1200"/>
              <a:pPr algn="r"/>
              <a:t>6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30905365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659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5130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343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537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894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085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5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512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417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176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>
            <a:extLst>
              <a:ext uri="{FF2B5EF4-FFF2-40B4-BE49-F238E27FC236}">
                <a16:creationId xmlns:a16="http://schemas.microsoft.com/office/drawing/2014/main" id="{F28B1D22-E32C-F14B-A662-D47A4358A5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8787" name="Rectangle 3">
            <a:extLst>
              <a:ext uri="{FF2B5EF4-FFF2-40B4-BE49-F238E27FC236}">
                <a16:creationId xmlns:a16="http://schemas.microsoft.com/office/drawing/2014/main" id="{68575A7F-838B-D944-B871-1F01C96B2C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05426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1193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8352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6971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140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623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6929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800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6676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947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539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00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629CF424-0EAA-FB44-88F9-B4AF111A0F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0302CC45-6374-7745-BE00-4842107937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5819761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840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211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173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7190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293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602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916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935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172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66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D74590BF-286F-464B-B227-CE4D816A31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DA311B08-7276-5C4F-8F55-1384D8D4B4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571242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70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>
            <a:extLst>
              <a:ext uri="{FF2B5EF4-FFF2-40B4-BE49-F238E27FC236}">
                <a16:creationId xmlns:a16="http://schemas.microsoft.com/office/drawing/2014/main" id="{46A8DBEC-279C-7840-9185-09377DAC59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3E2AD2BA-CE5D-774F-BCEF-7A261C2B6C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3136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D3D8EF90-36B2-4B42-BA6A-2F75FCD9DA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A09206D7-41B4-9744-BE23-70B795C043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6346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886200"/>
            <a:ext cx="7772400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3319" name="Group 7"/>
          <p:cNvGrpSpPr>
            <a:grpSpLocks noChangeAspect="1"/>
          </p:cNvGrpSpPr>
          <p:nvPr/>
        </p:nvGrpSpPr>
        <p:grpSpPr bwMode="auto">
          <a:xfrm>
            <a:off x="7162800" y="6096000"/>
            <a:ext cx="1590675" cy="457200"/>
            <a:chOff x="3269" y="1445"/>
            <a:chExt cx="1680" cy="482"/>
          </a:xfrm>
        </p:grpSpPr>
        <p:sp>
          <p:nvSpPr>
            <p:cNvPr id="13320" name="Rectangle 8"/>
            <p:cNvSpPr>
              <a:spLocks noChangeAspect="1" noChangeArrowheads="1"/>
            </p:cNvSpPr>
            <p:nvPr userDrawn="1"/>
          </p:nvSpPr>
          <p:spPr bwMode="auto">
            <a:xfrm>
              <a:off x="3269" y="1445"/>
              <a:ext cx="1680" cy="4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1" name="Freeform 9"/>
            <p:cNvSpPr>
              <a:spLocks noChangeAspect="1"/>
            </p:cNvSpPr>
            <p:nvPr userDrawn="1"/>
          </p:nvSpPr>
          <p:spPr bwMode="auto">
            <a:xfrm>
              <a:off x="3269" y="1445"/>
              <a:ext cx="545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5" y="0"/>
                </a:cxn>
                <a:cxn ang="0">
                  <a:pos x="530" y="35"/>
                </a:cxn>
                <a:cxn ang="0">
                  <a:pos x="515" y="70"/>
                </a:cxn>
                <a:cxn ang="0">
                  <a:pos x="505" y="103"/>
                </a:cxn>
                <a:cxn ang="0">
                  <a:pos x="496" y="134"/>
                </a:cxn>
                <a:cxn ang="0">
                  <a:pos x="490" y="166"/>
                </a:cxn>
                <a:cxn ang="0">
                  <a:pos x="485" y="196"/>
                </a:cxn>
                <a:cxn ang="0">
                  <a:pos x="482" y="224"/>
                </a:cxn>
                <a:cxn ang="0">
                  <a:pos x="482" y="251"/>
                </a:cxn>
                <a:cxn ang="0">
                  <a:pos x="482" y="277"/>
                </a:cxn>
                <a:cxn ang="0">
                  <a:pos x="485" y="302"/>
                </a:cxn>
                <a:cxn ang="0">
                  <a:pos x="488" y="325"/>
                </a:cxn>
                <a:cxn ang="0">
                  <a:pos x="491" y="347"/>
                </a:cxn>
                <a:cxn ang="0">
                  <a:pos x="496" y="368"/>
                </a:cxn>
                <a:cxn ang="0">
                  <a:pos x="502" y="387"/>
                </a:cxn>
                <a:cxn ang="0">
                  <a:pos x="508" y="404"/>
                </a:cxn>
                <a:cxn ang="0">
                  <a:pos x="514" y="419"/>
                </a:cxn>
                <a:cxn ang="0">
                  <a:pos x="520" y="433"/>
                </a:cxn>
                <a:cxn ang="0">
                  <a:pos x="526" y="446"/>
                </a:cxn>
                <a:cxn ang="0">
                  <a:pos x="530" y="456"/>
                </a:cxn>
                <a:cxn ang="0">
                  <a:pos x="536" y="465"/>
                </a:cxn>
                <a:cxn ang="0">
                  <a:pos x="539" y="472"/>
                </a:cxn>
                <a:cxn ang="0">
                  <a:pos x="545" y="479"/>
                </a:cxn>
                <a:cxn ang="0">
                  <a:pos x="545" y="480"/>
                </a:cxn>
                <a:cxn ang="0">
                  <a:pos x="0" y="480"/>
                </a:cxn>
                <a:cxn ang="0">
                  <a:pos x="0" y="0"/>
                </a:cxn>
              </a:cxnLst>
              <a:rect l="0" t="0" r="r" b="b"/>
              <a:pathLst>
                <a:path w="545" h="480">
                  <a:moveTo>
                    <a:pt x="0" y="0"/>
                  </a:moveTo>
                  <a:lnTo>
                    <a:pt x="545" y="0"/>
                  </a:lnTo>
                  <a:lnTo>
                    <a:pt x="530" y="35"/>
                  </a:lnTo>
                  <a:lnTo>
                    <a:pt x="515" y="70"/>
                  </a:lnTo>
                  <a:lnTo>
                    <a:pt x="505" y="103"/>
                  </a:lnTo>
                  <a:lnTo>
                    <a:pt x="496" y="134"/>
                  </a:lnTo>
                  <a:lnTo>
                    <a:pt x="490" y="166"/>
                  </a:lnTo>
                  <a:lnTo>
                    <a:pt x="485" y="196"/>
                  </a:lnTo>
                  <a:lnTo>
                    <a:pt x="482" y="224"/>
                  </a:lnTo>
                  <a:lnTo>
                    <a:pt x="482" y="251"/>
                  </a:lnTo>
                  <a:lnTo>
                    <a:pt x="482" y="277"/>
                  </a:lnTo>
                  <a:lnTo>
                    <a:pt x="485" y="302"/>
                  </a:lnTo>
                  <a:lnTo>
                    <a:pt x="488" y="325"/>
                  </a:lnTo>
                  <a:lnTo>
                    <a:pt x="491" y="347"/>
                  </a:lnTo>
                  <a:lnTo>
                    <a:pt x="496" y="368"/>
                  </a:lnTo>
                  <a:lnTo>
                    <a:pt x="502" y="387"/>
                  </a:lnTo>
                  <a:lnTo>
                    <a:pt x="508" y="404"/>
                  </a:lnTo>
                  <a:lnTo>
                    <a:pt x="514" y="419"/>
                  </a:lnTo>
                  <a:lnTo>
                    <a:pt x="520" y="433"/>
                  </a:lnTo>
                  <a:lnTo>
                    <a:pt x="526" y="446"/>
                  </a:lnTo>
                  <a:lnTo>
                    <a:pt x="530" y="456"/>
                  </a:lnTo>
                  <a:lnTo>
                    <a:pt x="536" y="465"/>
                  </a:lnTo>
                  <a:lnTo>
                    <a:pt x="539" y="472"/>
                  </a:lnTo>
                  <a:lnTo>
                    <a:pt x="545" y="479"/>
                  </a:lnTo>
                  <a:lnTo>
                    <a:pt x="545" y="480"/>
                  </a:lnTo>
                  <a:lnTo>
                    <a:pt x="0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2" name="Freeform 10"/>
            <p:cNvSpPr>
              <a:spLocks noChangeAspect="1"/>
            </p:cNvSpPr>
            <p:nvPr userDrawn="1"/>
          </p:nvSpPr>
          <p:spPr bwMode="auto">
            <a:xfrm>
              <a:off x="4397" y="1445"/>
              <a:ext cx="552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0"/>
                </a:cxn>
                <a:cxn ang="0">
                  <a:pos x="551" y="480"/>
                </a:cxn>
                <a:cxn ang="0">
                  <a:pos x="67" y="480"/>
                </a:cxn>
                <a:cxn ang="0">
                  <a:pos x="51" y="454"/>
                </a:cxn>
                <a:cxn ang="0">
                  <a:pos x="39" y="428"/>
                </a:cxn>
                <a:cxn ang="0">
                  <a:pos x="28" y="404"/>
                </a:cxn>
                <a:cxn ang="0">
                  <a:pos x="20" y="381"/>
                </a:cxn>
                <a:cxn ang="0">
                  <a:pos x="13" y="358"/>
                </a:cxn>
                <a:cxn ang="0">
                  <a:pos x="8" y="338"/>
                </a:cxn>
                <a:cxn ang="0">
                  <a:pos x="5" y="320"/>
                </a:cxn>
                <a:cxn ang="0">
                  <a:pos x="2" y="303"/>
                </a:cxn>
                <a:cxn ang="0">
                  <a:pos x="1" y="290"/>
                </a:cxn>
                <a:cxn ang="0">
                  <a:pos x="0" y="278"/>
                </a:cxn>
                <a:cxn ang="0">
                  <a:pos x="0" y="0"/>
                </a:cxn>
              </a:cxnLst>
              <a:rect l="0" t="0" r="r" b="b"/>
              <a:pathLst>
                <a:path w="552" h="480">
                  <a:moveTo>
                    <a:pt x="0" y="0"/>
                  </a:moveTo>
                  <a:lnTo>
                    <a:pt x="552" y="0"/>
                  </a:lnTo>
                  <a:lnTo>
                    <a:pt x="551" y="480"/>
                  </a:lnTo>
                  <a:lnTo>
                    <a:pt x="67" y="480"/>
                  </a:lnTo>
                  <a:lnTo>
                    <a:pt x="51" y="454"/>
                  </a:lnTo>
                  <a:lnTo>
                    <a:pt x="39" y="428"/>
                  </a:lnTo>
                  <a:lnTo>
                    <a:pt x="28" y="404"/>
                  </a:lnTo>
                  <a:lnTo>
                    <a:pt x="20" y="381"/>
                  </a:lnTo>
                  <a:lnTo>
                    <a:pt x="13" y="358"/>
                  </a:lnTo>
                  <a:lnTo>
                    <a:pt x="8" y="338"/>
                  </a:lnTo>
                  <a:lnTo>
                    <a:pt x="5" y="320"/>
                  </a:lnTo>
                  <a:lnTo>
                    <a:pt x="2" y="303"/>
                  </a:lnTo>
                  <a:lnTo>
                    <a:pt x="1" y="290"/>
                  </a:lnTo>
                  <a:lnTo>
                    <a:pt x="0" y="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3" name="Freeform 11"/>
            <p:cNvSpPr>
              <a:spLocks noChangeAspect="1"/>
            </p:cNvSpPr>
            <p:nvPr userDrawn="1"/>
          </p:nvSpPr>
          <p:spPr bwMode="auto">
            <a:xfrm>
              <a:off x="3797" y="1445"/>
              <a:ext cx="121" cy="482"/>
            </a:xfrm>
            <a:custGeom>
              <a:avLst/>
              <a:gdLst/>
              <a:ahLst/>
              <a:cxnLst>
                <a:cxn ang="0">
                  <a:pos x="63" y="0"/>
                </a:cxn>
                <a:cxn ang="0">
                  <a:pos x="121" y="0"/>
                </a:cxn>
                <a:cxn ang="0">
                  <a:pos x="120" y="2"/>
                </a:cxn>
                <a:cxn ang="0">
                  <a:pos x="118" y="4"/>
                </a:cxn>
                <a:cxn ang="0">
                  <a:pos x="115" y="11"/>
                </a:cxn>
                <a:cxn ang="0">
                  <a:pos x="111" y="18"/>
                </a:cxn>
                <a:cxn ang="0">
                  <a:pos x="106" y="29"/>
                </a:cxn>
                <a:cxn ang="0">
                  <a:pos x="101" y="41"/>
                </a:cxn>
                <a:cxn ang="0">
                  <a:pos x="95" y="54"/>
                </a:cxn>
                <a:cxn ang="0">
                  <a:pos x="89" y="68"/>
                </a:cxn>
                <a:cxn ang="0">
                  <a:pos x="84" y="84"/>
                </a:cxn>
                <a:cxn ang="0">
                  <a:pos x="78" y="101"/>
                </a:cxn>
                <a:cxn ang="0">
                  <a:pos x="72" y="118"/>
                </a:cxn>
                <a:cxn ang="0">
                  <a:pos x="67" y="137"/>
                </a:cxn>
                <a:cxn ang="0">
                  <a:pos x="63" y="156"/>
                </a:cxn>
                <a:cxn ang="0">
                  <a:pos x="60" y="175"/>
                </a:cxn>
                <a:cxn ang="0">
                  <a:pos x="58" y="194"/>
                </a:cxn>
                <a:cxn ang="0">
                  <a:pos x="56" y="213"/>
                </a:cxn>
                <a:cxn ang="0">
                  <a:pos x="114" y="213"/>
                </a:cxn>
                <a:cxn ang="0">
                  <a:pos x="114" y="263"/>
                </a:cxn>
                <a:cxn ang="0">
                  <a:pos x="54" y="263"/>
                </a:cxn>
                <a:cxn ang="0">
                  <a:pos x="54" y="279"/>
                </a:cxn>
                <a:cxn ang="0">
                  <a:pos x="55" y="291"/>
                </a:cxn>
                <a:cxn ang="0">
                  <a:pos x="56" y="304"/>
                </a:cxn>
                <a:cxn ang="0">
                  <a:pos x="59" y="321"/>
                </a:cxn>
                <a:cxn ang="0">
                  <a:pos x="63" y="339"/>
                </a:cxn>
                <a:cxn ang="0">
                  <a:pos x="67" y="359"/>
                </a:cxn>
                <a:cxn ang="0">
                  <a:pos x="74" y="382"/>
                </a:cxn>
                <a:cxn ang="0">
                  <a:pos x="82" y="405"/>
                </a:cxn>
                <a:cxn ang="0">
                  <a:pos x="93" y="430"/>
                </a:cxn>
                <a:cxn ang="0">
                  <a:pos x="105" y="456"/>
                </a:cxn>
                <a:cxn ang="0">
                  <a:pos x="121" y="482"/>
                </a:cxn>
                <a:cxn ang="0">
                  <a:pos x="63" y="482"/>
                </a:cxn>
                <a:cxn ang="0">
                  <a:pos x="62" y="481"/>
                </a:cxn>
                <a:cxn ang="0">
                  <a:pos x="57" y="473"/>
                </a:cxn>
                <a:cxn ang="0">
                  <a:pos x="53" y="466"/>
                </a:cxn>
                <a:cxn ang="0">
                  <a:pos x="48" y="458"/>
                </a:cxn>
                <a:cxn ang="0">
                  <a:pos x="43" y="447"/>
                </a:cxn>
                <a:cxn ang="0">
                  <a:pos x="37" y="435"/>
                </a:cxn>
                <a:cxn ang="0">
                  <a:pos x="31" y="421"/>
                </a:cxn>
                <a:cxn ang="0">
                  <a:pos x="26" y="404"/>
                </a:cxn>
                <a:cxn ang="0">
                  <a:pos x="20" y="387"/>
                </a:cxn>
                <a:cxn ang="0">
                  <a:pos x="15" y="368"/>
                </a:cxn>
                <a:cxn ang="0">
                  <a:pos x="10" y="348"/>
                </a:cxn>
                <a:cxn ang="0">
                  <a:pos x="6" y="326"/>
                </a:cxn>
                <a:cxn ang="0">
                  <a:pos x="3" y="303"/>
                </a:cxn>
                <a:cxn ang="0">
                  <a:pos x="1" y="279"/>
                </a:cxn>
                <a:cxn ang="0">
                  <a:pos x="0" y="252"/>
                </a:cxn>
                <a:cxn ang="0">
                  <a:pos x="1" y="224"/>
                </a:cxn>
                <a:cxn ang="0">
                  <a:pos x="4" y="196"/>
                </a:cxn>
                <a:cxn ang="0">
                  <a:pos x="8" y="166"/>
                </a:cxn>
                <a:cxn ang="0">
                  <a:pos x="14" y="134"/>
                </a:cxn>
                <a:cxn ang="0">
                  <a:pos x="23" y="103"/>
                </a:cxn>
                <a:cxn ang="0">
                  <a:pos x="33" y="70"/>
                </a:cxn>
                <a:cxn ang="0">
                  <a:pos x="47" y="35"/>
                </a:cxn>
                <a:cxn ang="0">
                  <a:pos x="63" y="0"/>
                </a:cxn>
              </a:cxnLst>
              <a:rect l="0" t="0" r="r" b="b"/>
              <a:pathLst>
                <a:path w="121" h="482">
                  <a:moveTo>
                    <a:pt x="63" y="0"/>
                  </a:moveTo>
                  <a:lnTo>
                    <a:pt x="121" y="0"/>
                  </a:lnTo>
                  <a:lnTo>
                    <a:pt x="120" y="2"/>
                  </a:lnTo>
                  <a:lnTo>
                    <a:pt x="118" y="4"/>
                  </a:lnTo>
                  <a:lnTo>
                    <a:pt x="115" y="11"/>
                  </a:lnTo>
                  <a:lnTo>
                    <a:pt x="111" y="18"/>
                  </a:lnTo>
                  <a:lnTo>
                    <a:pt x="106" y="29"/>
                  </a:lnTo>
                  <a:lnTo>
                    <a:pt x="101" y="41"/>
                  </a:lnTo>
                  <a:lnTo>
                    <a:pt x="95" y="54"/>
                  </a:lnTo>
                  <a:lnTo>
                    <a:pt x="89" y="68"/>
                  </a:lnTo>
                  <a:lnTo>
                    <a:pt x="84" y="84"/>
                  </a:lnTo>
                  <a:lnTo>
                    <a:pt x="78" y="101"/>
                  </a:lnTo>
                  <a:lnTo>
                    <a:pt x="72" y="118"/>
                  </a:lnTo>
                  <a:lnTo>
                    <a:pt x="67" y="137"/>
                  </a:lnTo>
                  <a:lnTo>
                    <a:pt x="63" y="156"/>
                  </a:lnTo>
                  <a:lnTo>
                    <a:pt x="60" y="175"/>
                  </a:lnTo>
                  <a:lnTo>
                    <a:pt x="58" y="194"/>
                  </a:lnTo>
                  <a:lnTo>
                    <a:pt x="56" y="213"/>
                  </a:lnTo>
                  <a:lnTo>
                    <a:pt x="114" y="213"/>
                  </a:lnTo>
                  <a:lnTo>
                    <a:pt x="114" y="263"/>
                  </a:lnTo>
                  <a:lnTo>
                    <a:pt x="54" y="263"/>
                  </a:lnTo>
                  <a:lnTo>
                    <a:pt x="54" y="279"/>
                  </a:lnTo>
                  <a:lnTo>
                    <a:pt x="55" y="291"/>
                  </a:lnTo>
                  <a:lnTo>
                    <a:pt x="56" y="304"/>
                  </a:lnTo>
                  <a:lnTo>
                    <a:pt x="59" y="321"/>
                  </a:lnTo>
                  <a:lnTo>
                    <a:pt x="63" y="339"/>
                  </a:lnTo>
                  <a:lnTo>
                    <a:pt x="67" y="359"/>
                  </a:lnTo>
                  <a:lnTo>
                    <a:pt x="74" y="382"/>
                  </a:lnTo>
                  <a:lnTo>
                    <a:pt x="82" y="405"/>
                  </a:lnTo>
                  <a:lnTo>
                    <a:pt x="93" y="430"/>
                  </a:lnTo>
                  <a:lnTo>
                    <a:pt x="105" y="456"/>
                  </a:lnTo>
                  <a:lnTo>
                    <a:pt x="121" y="482"/>
                  </a:lnTo>
                  <a:lnTo>
                    <a:pt x="63" y="482"/>
                  </a:lnTo>
                  <a:lnTo>
                    <a:pt x="62" y="481"/>
                  </a:lnTo>
                  <a:lnTo>
                    <a:pt x="57" y="473"/>
                  </a:lnTo>
                  <a:lnTo>
                    <a:pt x="53" y="466"/>
                  </a:lnTo>
                  <a:lnTo>
                    <a:pt x="48" y="458"/>
                  </a:lnTo>
                  <a:lnTo>
                    <a:pt x="43" y="447"/>
                  </a:lnTo>
                  <a:lnTo>
                    <a:pt x="37" y="435"/>
                  </a:lnTo>
                  <a:lnTo>
                    <a:pt x="31" y="421"/>
                  </a:lnTo>
                  <a:lnTo>
                    <a:pt x="26" y="404"/>
                  </a:lnTo>
                  <a:lnTo>
                    <a:pt x="20" y="387"/>
                  </a:lnTo>
                  <a:lnTo>
                    <a:pt x="15" y="368"/>
                  </a:lnTo>
                  <a:lnTo>
                    <a:pt x="10" y="348"/>
                  </a:lnTo>
                  <a:lnTo>
                    <a:pt x="6" y="326"/>
                  </a:lnTo>
                  <a:lnTo>
                    <a:pt x="3" y="303"/>
                  </a:lnTo>
                  <a:lnTo>
                    <a:pt x="1" y="279"/>
                  </a:lnTo>
                  <a:lnTo>
                    <a:pt x="0" y="252"/>
                  </a:lnTo>
                  <a:lnTo>
                    <a:pt x="1" y="224"/>
                  </a:lnTo>
                  <a:lnTo>
                    <a:pt x="4" y="196"/>
                  </a:lnTo>
                  <a:lnTo>
                    <a:pt x="8" y="166"/>
                  </a:lnTo>
                  <a:lnTo>
                    <a:pt x="14" y="134"/>
                  </a:lnTo>
                  <a:lnTo>
                    <a:pt x="23" y="103"/>
                  </a:lnTo>
                  <a:lnTo>
                    <a:pt x="33" y="70"/>
                  </a:lnTo>
                  <a:lnTo>
                    <a:pt x="47" y="35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4" name="Freeform 12"/>
            <p:cNvSpPr>
              <a:spLocks noChangeAspect="1"/>
            </p:cNvSpPr>
            <p:nvPr userDrawn="1"/>
          </p:nvSpPr>
          <p:spPr bwMode="auto">
            <a:xfrm>
              <a:off x="4157" y="1445"/>
              <a:ext cx="120" cy="482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120" y="0"/>
                </a:cxn>
                <a:cxn ang="0">
                  <a:pos x="119" y="2"/>
                </a:cxn>
                <a:cxn ang="0">
                  <a:pos x="117" y="4"/>
                </a:cxn>
                <a:cxn ang="0">
                  <a:pos x="114" y="11"/>
                </a:cxn>
                <a:cxn ang="0">
                  <a:pos x="110" y="18"/>
                </a:cxn>
                <a:cxn ang="0">
                  <a:pos x="106" y="29"/>
                </a:cxn>
                <a:cxn ang="0">
                  <a:pos x="100" y="41"/>
                </a:cxn>
                <a:cxn ang="0">
                  <a:pos x="94" y="54"/>
                </a:cxn>
                <a:cxn ang="0">
                  <a:pos x="89" y="68"/>
                </a:cxn>
                <a:cxn ang="0">
                  <a:pos x="82" y="84"/>
                </a:cxn>
                <a:cxn ang="0">
                  <a:pos x="71" y="118"/>
                </a:cxn>
                <a:cxn ang="0">
                  <a:pos x="62" y="156"/>
                </a:cxn>
                <a:cxn ang="0">
                  <a:pos x="59" y="175"/>
                </a:cxn>
                <a:cxn ang="0">
                  <a:pos x="56" y="194"/>
                </a:cxn>
                <a:cxn ang="0">
                  <a:pos x="55" y="213"/>
                </a:cxn>
                <a:cxn ang="0">
                  <a:pos x="113" y="213"/>
                </a:cxn>
                <a:cxn ang="0">
                  <a:pos x="113" y="263"/>
                </a:cxn>
                <a:cxn ang="0">
                  <a:pos x="55" y="263"/>
                </a:cxn>
                <a:cxn ang="0">
                  <a:pos x="55" y="482"/>
                </a:cxn>
                <a:cxn ang="0">
                  <a:pos x="0" y="482"/>
                </a:cxn>
                <a:cxn ang="0">
                  <a:pos x="0" y="241"/>
                </a:cxn>
                <a:cxn ang="0">
                  <a:pos x="1" y="215"/>
                </a:cxn>
                <a:cxn ang="0">
                  <a:pos x="4" y="188"/>
                </a:cxn>
                <a:cxn ang="0">
                  <a:pos x="8" y="159"/>
                </a:cxn>
                <a:cxn ang="0">
                  <a:pos x="15" y="129"/>
                </a:cxn>
                <a:cxn ang="0">
                  <a:pos x="23" y="98"/>
                </a:cxn>
                <a:cxn ang="0">
                  <a:pos x="34" y="66"/>
                </a:cxn>
                <a:cxn ang="0">
                  <a:pos x="46" y="34"/>
                </a:cxn>
                <a:cxn ang="0">
                  <a:pos x="62" y="0"/>
                </a:cxn>
              </a:cxnLst>
              <a:rect l="0" t="0" r="r" b="b"/>
              <a:pathLst>
                <a:path w="120" h="482">
                  <a:moveTo>
                    <a:pt x="62" y="0"/>
                  </a:moveTo>
                  <a:lnTo>
                    <a:pt x="120" y="0"/>
                  </a:lnTo>
                  <a:lnTo>
                    <a:pt x="119" y="2"/>
                  </a:lnTo>
                  <a:lnTo>
                    <a:pt x="117" y="4"/>
                  </a:lnTo>
                  <a:lnTo>
                    <a:pt x="114" y="11"/>
                  </a:lnTo>
                  <a:lnTo>
                    <a:pt x="110" y="18"/>
                  </a:lnTo>
                  <a:lnTo>
                    <a:pt x="106" y="29"/>
                  </a:lnTo>
                  <a:lnTo>
                    <a:pt x="100" y="41"/>
                  </a:lnTo>
                  <a:lnTo>
                    <a:pt x="94" y="54"/>
                  </a:lnTo>
                  <a:lnTo>
                    <a:pt x="89" y="68"/>
                  </a:lnTo>
                  <a:lnTo>
                    <a:pt x="82" y="84"/>
                  </a:lnTo>
                  <a:lnTo>
                    <a:pt x="71" y="118"/>
                  </a:lnTo>
                  <a:lnTo>
                    <a:pt x="62" y="156"/>
                  </a:lnTo>
                  <a:lnTo>
                    <a:pt x="59" y="175"/>
                  </a:lnTo>
                  <a:lnTo>
                    <a:pt x="56" y="194"/>
                  </a:lnTo>
                  <a:lnTo>
                    <a:pt x="55" y="213"/>
                  </a:lnTo>
                  <a:lnTo>
                    <a:pt x="113" y="213"/>
                  </a:lnTo>
                  <a:lnTo>
                    <a:pt x="113" y="263"/>
                  </a:lnTo>
                  <a:lnTo>
                    <a:pt x="55" y="263"/>
                  </a:lnTo>
                  <a:lnTo>
                    <a:pt x="55" y="482"/>
                  </a:lnTo>
                  <a:lnTo>
                    <a:pt x="0" y="482"/>
                  </a:lnTo>
                  <a:lnTo>
                    <a:pt x="0" y="241"/>
                  </a:lnTo>
                  <a:lnTo>
                    <a:pt x="1" y="215"/>
                  </a:lnTo>
                  <a:lnTo>
                    <a:pt x="4" y="188"/>
                  </a:lnTo>
                  <a:lnTo>
                    <a:pt x="8" y="159"/>
                  </a:lnTo>
                  <a:lnTo>
                    <a:pt x="15" y="129"/>
                  </a:lnTo>
                  <a:lnTo>
                    <a:pt x="23" y="98"/>
                  </a:lnTo>
                  <a:lnTo>
                    <a:pt x="34" y="66"/>
                  </a:lnTo>
                  <a:lnTo>
                    <a:pt x="46" y="3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5" name="Freeform 13"/>
            <p:cNvSpPr>
              <a:spLocks noChangeAspect="1"/>
            </p:cNvSpPr>
            <p:nvPr userDrawn="1"/>
          </p:nvSpPr>
          <p:spPr bwMode="auto">
            <a:xfrm>
              <a:off x="4300" y="1445"/>
              <a:ext cx="121" cy="48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3" y="0"/>
                </a:cxn>
                <a:cxn ang="0">
                  <a:pos x="53" y="263"/>
                </a:cxn>
                <a:cxn ang="0">
                  <a:pos x="53" y="279"/>
                </a:cxn>
                <a:cxn ang="0">
                  <a:pos x="54" y="291"/>
                </a:cxn>
                <a:cxn ang="0">
                  <a:pos x="57" y="304"/>
                </a:cxn>
                <a:cxn ang="0">
                  <a:pos x="58" y="321"/>
                </a:cxn>
                <a:cxn ang="0">
                  <a:pos x="63" y="339"/>
                </a:cxn>
                <a:cxn ang="0">
                  <a:pos x="66" y="359"/>
                </a:cxn>
                <a:cxn ang="0">
                  <a:pos x="74" y="382"/>
                </a:cxn>
                <a:cxn ang="0">
                  <a:pos x="82" y="405"/>
                </a:cxn>
                <a:cxn ang="0">
                  <a:pos x="93" y="430"/>
                </a:cxn>
                <a:cxn ang="0">
                  <a:pos x="105" y="456"/>
                </a:cxn>
                <a:cxn ang="0">
                  <a:pos x="121" y="482"/>
                </a:cxn>
                <a:cxn ang="0">
                  <a:pos x="63" y="482"/>
                </a:cxn>
                <a:cxn ang="0">
                  <a:pos x="62" y="481"/>
                </a:cxn>
                <a:cxn ang="0">
                  <a:pos x="59" y="478"/>
                </a:cxn>
                <a:cxn ang="0">
                  <a:pos x="57" y="473"/>
                </a:cxn>
                <a:cxn ang="0">
                  <a:pos x="52" y="465"/>
                </a:cxn>
                <a:cxn ang="0">
                  <a:pos x="47" y="456"/>
                </a:cxn>
                <a:cxn ang="0">
                  <a:pos x="41" y="445"/>
                </a:cxn>
                <a:cxn ang="0">
                  <a:pos x="36" y="433"/>
                </a:cxn>
                <a:cxn ang="0">
                  <a:pos x="29" y="418"/>
                </a:cxn>
                <a:cxn ang="0">
                  <a:pos x="23" y="401"/>
                </a:cxn>
                <a:cxn ang="0">
                  <a:pos x="18" y="383"/>
                </a:cxn>
                <a:cxn ang="0">
                  <a:pos x="12" y="363"/>
                </a:cxn>
                <a:cxn ang="0">
                  <a:pos x="8" y="342"/>
                </a:cxn>
                <a:cxn ang="0">
                  <a:pos x="4" y="319"/>
                </a:cxn>
                <a:cxn ang="0">
                  <a:pos x="1" y="294"/>
                </a:cxn>
                <a:cxn ang="0">
                  <a:pos x="0" y="268"/>
                </a:cxn>
                <a:cxn ang="0">
                  <a:pos x="0" y="0"/>
                </a:cxn>
              </a:cxnLst>
              <a:rect l="0" t="0" r="r" b="b"/>
              <a:pathLst>
                <a:path w="121" h="482">
                  <a:moveTo>
                    <a:pt x="0" y="0"/>
                  </a:moveTo>
                  <a:lnTo>
                    <a:pt x="53" y="0"/>
                  </a:lnTo>
                  <a:lnTo>
                    <a:pt x="53" y="263"/>
                  </a:lnTo>
                  <a:lnTo>
                    <a:pt x="53" y="279"/>
                  </a:lnTo>
                  <a:lnTo>
                    <a:pt x="54" y="291"/>
                  </a:lnTo>
                  <a:lnTo>
                    <a:pt x="57" y="304"/>
                  </a:lnTo>
                  <a:lnTo>
                    <a:pt x="58" y="321"/>
                  </a:lnTo>
                  <a:lnTo>
                    <a:pt x="63" y="339"/>
                  </a:lnTo>
                  <a:lnTo>
                    <a:pt x="66" y="359"/>
                  </a:lnTo>
                  <a:lnTo>
                    <a:pt x="74" y="382"/>
                  </a:lnTo>
                  <a:lnTo>
                    <a:pt x="82" y="405"/>
                  </a:lnTo>
                  <a:lnTo>
                    <a:pt x="93" y="430"/>
                  </a:lnTo>
                  <a:lnTo>
                    <a:pt x="105" y="456"/>
                  </a:lnTo>
                  <a:lnTo>
                    <a:pt x="121" y="482"/>
                  </a:lnTo>
                  <a:lnTo>
                    <a:pt x="63" y="482"/>
                  </a:lnTo>
                  <a:lnTo>
                    <a:pt x="62" y="481"/>
                  </a:lnTo>
                  <a:lnTo>
                    <a:pt x="59" y="478"/>
                  </a:lnTo>
                  <a:lnTo>
                    <a:pt x="57" y="473"/>
                  </a:lnTo>
                  <a:lnTo>
                    <a:pt x="52" y="465"/>
                  </a:lnTo>
                  <a:lnTo>
                    <a:pt x="47" y="456"/>
                  </a:lnTo>
                  <a:lnTo>
                    <a:pt x="41" y="445"/>
                  </a:lnTo>
                  <a:lnTo>
                    <a:pt x="36" y="433"/>
                  </a:lnTo>
                  <a:lnTo>
                    <a:pt x="29" y="418"/>
                  </a:lnTo>
                  <a:lnTo>
                    <a:pt x="23" y="401"/>
                  </a:lnTo>
                  <a:lnTo>
                    <a:pt x="18" y="383"/>
                  </a:lnTo>
                  <a:lnTo>
                    <a:pt x="12" y="363"/>
                  </a:lnTo>
                  <a:lnTo>
                    <a:pt x="8" y="342"/>
                  </a:lnTo>
                  <a:lnTo>
                    <a:pt x="4" y="319"/>
                  </a:lnTo>
                  <a:lnTo>
                    <a:pt x="1" y="294"/>
                  </a:lnTo>
                  <a:lnTo>
                    <a:pt x="0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6" name="Rectangle 14"/>
            <p:cNvSpPr>
              <a:spLocks noChangeAspect="1" noChangeArrowheads="1"/>
            </p:cNvSpPr>
            <p:nvPr userDrawn="1"/>
          </p:nvSpPr>
          <p:spPr bwMode="auto">
            <a:xfrm>
              <a:off x="3962" y="1445"/>
              <a:ext cx="56" cy="48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7" name="Freeform 15"/>
            <p:cNvSpPr>
              <a:spLocks noChangeAspect="1"/>
            </p:cNvSpPr>
            <p:nvPr userDrawn="1"/>
          </p:nvSpPr>
          <p:spPr bwMode="auto">
            <a:xfrm>
              <a:off x="4038" y="1445"/>
              <a:ext cx="95" cy="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" y="0"/>
                </a:cxn>
                <a:cxn ang="0">
                  <a:pos x="70" y="23"/>
                </a:cxn>
                <a:cxn ang="0">
                  <a:pos x="81" y="45"/>
                </a:cxn>
                <a:cxn ang="0">
                  <a:pos x="88" y="66"/>
                </a:cxn>
                <a:cxn ang="0">
                  <a:pos x="93" y="87"/>
                </a:cxn>
                <a:cxn ang="0">
                  <a:pos x="94" y="106"/>
                </a:cxn>
                <a:cxn ang="0">
                  <a:pos x="95" y="125"/>
                </a:cxn>
                <a:cxn ang="0">
                  <a:pos x="94" y="143"/>
                </a:cxn>
                <a:cxn ang="0">
                  <a:pos x="92" y="161"/>
                </a:cxn>
                <a:cxn ang="0">
                  <a:pos x="87" y="177"/>
                </a:cxn>
                <a:cxn ang="0">
                  <a:pos x="82" y="191"/>
                </a:cxn>
                <a:cxn ang="0">
                  <a:pos x="77" y="204"/>
                </a:cxn>
                <a:cxn ang="0">
                  <a:pos x="73" y="214"/>
                </a:cxn>
                <a:cxn ang="0">
                  <a:pos x="68" y="224"/>
                </a:cxn>
                <a:cxn ang="0">
                  <a:pos x="63" y="232"/>
                </a:cxn>
                <a:cxn ang="0">
                  <a:pos x="61" y="237"/>
                </a:cxn>
                <a:cxn ang="0">
                  <a:pos x="58" y="240"/>
                </a:cxn>
                <a:cxn ang="0">
                  <a:pos x="57" y="241"/>
                </a:cxn>
                <a:cxn ang="0">
                  <a:pos x="0" y="241"/>
                </a:cxn>
                <a:cxn ang="0">
                  <a:pos x="13" y="221"/>
                </a:cxn>
                <a:cxn ang="0">
                  <a:pos x="23" y="202"/>
                </a:cxn>
                <a:cxn ang="0">
                  <a:pos x="31" y="182"/>
                </a:cxn>
                <a:cxn ang="0">
                  <a:pos x="36" y="163"/>
                </a:cxn>
                <a:cxn ang="0">
                  <a:pos x="39" y="143"/>
                </a:cxn>
                <a:cxn ang="0">
                  <a:pos x="40" y="124"/>
                </a:cxn>
                <a:cxn ang="0">
                  <a:pos x="39" y="107"/>
                </a:cxn>
                <a:cxn ang="0">
                  <a:pos x="37" y="91"/>
                </a:cxn>
                <a:cxn ang="0">
                  <a:pos x="34" y="75"/>
                </a:cxn>
                <a:cxn ang="0">
                  <a:pos x="29" y="61"/>
                </a:cxn>
                <a:cxn ang="0">
                  <a:pos x="25" y="48"/>
                </a:cxn>
                <a:cxn ang="0">
                  <a:pos x="20" y="36"/>
                </a:cxn>
                <a:cxn ang="0">
                  <a:pos x="15" y="26"/>
                </a:cxn>
                <a:cxn ang="0">
                  <a:pos x="10" y="17"/>
                </a:cxn>
                <a:cxn ang="0">
                  <a:pos x="6" y="10"/>
                </a:cxn>
                <a:cxn ang="0">
                  <a:pos x="3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95" h="241">
                  <a:moveTo>
                    <a:pt x="0" y="0"/>
                  </a:moveTo>
                  <a:lnTo>
                    <a:pt x="57" y="0"/>
                  </a:lnTo>
                  <a:lnTo>
                    <a:pt x="70" y="23"/>
                  </a:lnTo>
                  <a:lnTo>
                    <a:pt x="81" y="45"/>
                  </a:lnTo>
                  <a:lnTo>
                    <a:pt x="88" y="66"/>
                  </a:lnTo>
                  <a:lnTo>
                    <a:pt x="93" y="87"/>
                  </a:lnTo>
                  <a:lnTo>
                    <a:pt x="94" y="106"/>
                  </a:lnTo>
                  <a:lnTo>
                    <a:pt x="95" y="125"/>
                  </a:lnTo>
                  <a:lnTo>
                    <a:pt x="94" y="143"/>
                  </a:lnTo>
                  <a:lnTo>
                    <a:pt x="92" y="161"/>
                  </a:lnTo>
                  <a:lnTo>
                    <a:pt x="87" y="177"/>
                  </a:lnTo>
                  <a:lnTo>
                    <a:pt x="82" y="191"/>
                  </a:lnTo>
                  <a:lnTo>
                    <a:pt x="77" y="204"/>
                  </a:lnTo>
                  <a:lnTo>
                    <a:pt x="73" y="214"/>
                  </a:lnTo>
                  <a:lnTo>
                    <a:pt x="68" y="224"/>
                  </a:lnTo>
                  <a:lnTo>
                    <a:pt x="63" y="232"/>
                  </a:lnTo>
                  <a:lnTo>
                    <a:pt x="61" y="237"/>
                  </a:lnTo>
                  <a:lnTo>
                    <a:pt x="58" y="240"/>
                  </a:lnTo>
                  <a:lnTo>
                    <a:pt x="57" y="241"/>
                  </a:lnTo>
                  <a:lnTo>
                    <a:pt x="0" y="241"/>
                  </a:lnTo>
                  <a:lnTo>
                    <a:pt x="13" y="221"/>
                  </a:lnTo>
                  <a:lnTo>
                    <a:pt x="23" y="202"/>
                  </a:lnTo>
                  <a:lnTo>
                    <a:pt x="31" y="182"/>
                  </a:lnTo>
                  <a:lnTo>
                    <a:pt x="36" y="163"/>
                  </a:lnTo>
                  <a:lnTo>
                    <a:pt x="39" y="143"/>
                  </a:lnTo>
                  <a:lnTo>
                    <a:pt x="40" y="124"/>
                  </a:lnTo>
                  <a:lnTo>
                    <a:pt x="39" y="107"/>
                  </a:lnTo>
                  <a:lnTo>
                    <a:pt x="37" y="91"/>
                  </a:lnTo>
                  <a:lnTo>
                    <a:pt x="34" y="75"/>
                  </a:lnTo>
                  <a:lnTo>
                    <a:pt x="29" y="61"/>
                  </a:lnTo>
                  <a:lnTo>
                    <a:pt x="25" y="48"/>
                  </a:lnTo>
                  <a:lnTo>
                    <a:pt x="20" y="36"/>
                  </a:lnTo>
                  <a:lnTo>
                    <a:pt x="15" y="26"/>
                  </a:lnTo>
                  <a:lnTo>
                    <a:pt x="10" y="17"/>
                  </a:lnTo>
                  <a:lnTo>
                    <a:pt x="6" y="10"/>
                  </a:lnTo>
                  <a:lnTo>
                    <a:pt x="3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Picture 12" descr="dias_color_proposals_0142_3D_medium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6058082"/>
            <a:ext cx="1468760" cy="5711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4B124F-D3AE-4AEB-B238-04968465F69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05E198-EA6C-4BFE-A482-9201B0249CD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457200" y="1219200"/>
            <a:ext cx="4038600" cy="4906963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219200"/>
            <a:ext cx="4038600" cy="4906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438400" cy="476250"/>
          </a:xfrm>
        </p:spPr>
        <p:txBody>
          <a:bodyPr/>
          <a:lstStyle>
            <a:lvl1pPr>
              <a:defRPr/>
            </a:lvl1pPr>
          </a:lstStyle>
          <a:p>
            <a:fld id="{1C2F872F-421D-4B65-AAA3-129D049C92A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038600" cy="4906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06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438400" cy="476250"/>
          </a:xfrm>
        </p:spPr>
        <p:txBody>
          <a:bodyPr/>
          <a:lstStyle>
            <a:lvl1pPr>
              <a:defRPr/>
            </a:lvl1pPr>
          </a:lstStyle>
          <a:p>
            <a:fld id="{3B99274B-176E-435C-8857-84979719B9C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438400" cy="476250"/>
          </a:xfrm>
        </p:spPr>
        <p:txBody>
          <a:bodyPr/>
          <a:lstStyle>
            <a:lvl1pPr>
              <a:defRPr/>
            </a:lvl1pPr>
          </a:lstStyle>
          <a:p>
            <a:fld id="{E783343F-3840-485D-A731-06527D2D3B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B54189-C436-47D0-AC37-8484B13A8E1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F5F9E2-ACF0-4066-8FCC-6FF3D74F209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462274-4D91-4102-8B2B-567009310D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8409BE-044C-40FD-B391-8DFF2F79F7C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970BD-9972-4D08-B83E-9264E792A2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3FC239-7393-457C-9CC3-689C6419CA6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C460BC-0006-4CBA-B4E4-B3FFD2C25EC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874E61-B26F-43A7-8A14-05F02F28A83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90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438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150ECFD-5807-44D9-AF3B-3260B807F6A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32" name="Group 208"/>
          <p:cNvGrpSpPr>
            <a:grpSpLocks noChangeAspect="1"/>
          </p:cNvGrpSpPr>
          <p:nvPr/>
        </p:nvGrpSpPr>
        <p:grpSpPr bwMode="auto">
          <a:xfrm>
            <a:off x="8093075" y="0"/>
            <a:ext cx="1050925" cy="301625"/>
            <a:chOff x="3269" y="1445"/>
            <a:chExt cx="1680" cy="482"/>
          </a:xfrm>
        </p:grpSpPr>
        <p:sp>
          <p:nvSpPr>
            <p:cNvPr id="1224" name="Rectangle 200"/>
            <p:cNvSpPr>
              <a:spLocks noChangeAspect="1" noChangeArrowheads="1"/>
            </p:cNvSpPr>
            <p:nvPr userDrawn="1"/>
          </p:nvSpPr>
          <p:spPr bwMode="auto">
            <a:xfrm>
              <a:off x="3269" y="1445"/>
              <a:ext cx="1680" cy="4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5" name="Freeform 201"/>
            <p:cNvSpPr>
              <a:spLocks noChangeAspect="1"/>
            </p:cNvSpPr>
            <p:nvPr userDrawn="1"/>
          </p:nvSpPr>
          <p:spPr bwMode="auto">
            <a:xfrm>
              <a:off x="3269" y="1445"/>
              <a:ext cx="545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5" y="0"/>
                </a:cxn>
                <a:cxn ang="0">
                  <a:pos x="530" y="35"/>
                </a:cxn>
                <a:cxn ang="0">
                  <a:pos x="515" y="70"/>
                </a:cxn>
                <a:cxn ang="0">
                  <a:pos x="505" y="103"/>
                </a:cxn>
                <a:cxn ang="0">
                  <a:pos x="496" y="134"/>
                </a:cxn>
                <a:cxn ang="0">
                  <a:pos x="490" y="166"/>
                </a:cxn>
                <a:cxn ang="0">
                  <a:pos x="485" y="196"/>
                </a:cxn>
                <a:cxn ang="0">
                  <a:pos x="482" y="224"/>
                </a:cxn>
                <a:cxn ang="0">
                  <a:pos x="482" y="251"/>
                </a:cxn>
                <a:cxn ang="0">
                  <a:pos x="482" y="277"/>
                </a:cxn>
                <a:cxn ang="0">
                  <a:pos x="485" y="302"/>
                </a:cxn>
                <a:cxn ang="0">
                  <a:pos x="488" y="325"/>
                </a:cxn>
                <a:cxn ang="0">
                  <a:pos x="491" y="347"/>
                </a:cxn>
                <a:cxn ang="0">
                  <a:pos x="496" y="368"/>
                </a:cxn>
                <a:cxn ang="0">
                  <a:pos x="502" y="387"/>
                </a:cxn>
                <a:cxn ang="0">
                  <a:pos x="508" y="404"/>
                </a:cxn>
                <a:cxn ang="0">
                  <a:pos x="514" y="419"/>
                </a:cxn>
                <a:cxn ang="0">
                  <a:pos x="520" y="433"/>
                </a:cxn>
                <a:cxn ang="0">
                  <a:pos x="526" y="446"/>
                </a:cxn>
                <a:cxn ang="0">
                  <a:pos x="530" y="456"/>
                </a:cxn>
                <a:cxn ang="0">
                  <a:pos x="536" y="465"/>
                </a:cxn>
                <a:cxn ang="0">
                  <a:pos x="539" y="472"/>
                </a:cxn>
                <a:cxn ang="0">
                  <a:pos x="545" y="479"/>
                </a:cxn>
                <a:cxn ang="0">
                  <a:pos x="545" y="480"/>
                </a:cxn>
                <a:cxn ang="0">
                  <a:pos x="0" y="480"/>
                </a:cxn>
                <a:cxn ang="0">
                  <a:pos x="0" y="0"/>
                </a:cxn>
              </a:cxnLst>
              <a:rect l="0" t="0" r="r" b="b"/>
              <a:pathLst>
                <a:path w="545" h="480">
                  <a:moveTo>
                    <a:pt x="0" y="0"/>
                  </a:moveTo>
                  <a:lnTo>
                    <a:pt x="545" y="0"/>
                  </a:lnTo>
                  <a:lnTo>
                    <a:pt x="530" y="35"/>
                  </a:lnTo>
                  <a:lnTo>
                    <a:pt x="515" y="70"/>
                  </a:lnTo>
                  <a:lnTo>
                    <a:pt x="505" y="103"/>
                  </a:lnTo>
                  <a:lnTo>
                    <a:pt x="496" y="134"/>
                  </a:lnTo>
                  <a:lnTo>
                    <a:pt x="490" y="166"/>
                  </a:lnTo>
                  <a:lnTo>
                    <a:pt x="485" y="196"/>
                  </a:lnTo>
                  <a:lnTo>
                    <a:pt x="482" y="224"/>
                  </a:lnTo>
                  <a:lnTo>
                    <a:pt x="482" y="251"/>
                  </a:lnTo>
                  <a:lnTo>
                    <a:pt x="482" y="277"/>
                  </a:lnTo>
                  <a:lnTo>
                    <a:pt x="485" y="302"/>
                  </a:lnTo>
                  <a:lnTo>
                    <a:pt x="488" y="325"/>
                  </a:lnTo>
                  <a:lnTo>
                    <a:pt x="491" y="347"/>
                  </a:lnTo>
                  <a:lnTo>
                    <a:pt x="496" y="368"/>
                  </a:lnTo>
                  <a:lnTo>
                    <a:pt x="502" y="387"/>
                  </a:lnTo>
                  <a:lnTo>
                    <a:pt x="508" y="404"/>
                  </a:lnTo>
                  <a:lnTo>
                    <a:pt x="514" y="419"/>
                  </a:lnTo>
                  <a:lnTo>
                    <a:pt x="520" y="433"/>
                  </a:lnTo>
                  <a:lnTo>
                    <a:pt x="526" y="446"/>
                  </a:lnTo>
                  <a:lnTo>
                    <a:pt x="530" y="456"/>
                  </a:lnTo>
                  <a:lnTo>
                    <a:pt x="536" y="465"/>
                  </a:lnTo>
                  <a:lnTo>
                    <a:pt x="539" y="472"/>
                  </a:lnTo>
                  <a:lnTo>
                    <a:pt x="545" y="479"/>
                  </a:lnTo>
                  <a:lnTo>
                    <a:pt x="545" y="480"/>
                  </a:lnTo>
                  <a:lnTo>
                    <a:pt x="0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6" name="Freeform 202"/>
            <p:cNvSpPr>
              <a:spLocks noChangeAspect="1"/>
            </p:cNvSpPr>
            <p:nvPr userDrawn="1"/>
          </p:nvSpPr>
          <p:spPr bwMode="auto">
            <a:xfrm>
              <a:off x="4397" y="1445"/>
              <a:ext cx="552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0"/>
                </a:cxn>
                <a:cxn ang="0">
                  <a:pos x="551" y="480"/>
                </a:cxn>
                <a:cxn ang="0">
                  <a:pos x="67" y="480"/>
                </a:cxn>
                <a:cxn ang="0">
                  <a:pos x="51" y="454"/>
                </a:cxn>
                <a:cxn ang="0">
                  <a:pos x="39" y="428"/>
                </a:cxn>
                <a:cxn ang="0">
                  <a:pos x="28" y="404"/>
                </a:cxn>
                <a:cxn ang="0">
                  <a:pos x="20" y="381"/>
                </a:cxn>
                <a:cxn ang="0">
                  <a:pos x="13" y="358"/>
                </a:cxn>
                <a:cxn ang="0">
                  <a:pos x="8" y="338"/>
                </a:cxn>
                <a:cxn ang="0">
                  <a:pos x="5" y="320"/>
                </a:cxn>
                <a:cxn ang="0">
                  <a:pos x="2" y="303"/>
                </a:cxn>
                <a:cxn ang="0">
                  <a:pos x="1" y="290"/>
                </a:cxn>
                <a:cxn ang="0">
                  <a:pos x="0" y="278"/>
                </a:cxn>
                <a:cxn ang="0">
                  <a:pos x="0" y="0"/>
                </a:cxn>
              </a:cxnLst>
              <a:rect l="0" t="0" r="r" b="b"/>
              <a:pathLst>
                <a:path w="552" h="480">
                  <a:moveTo>
                    <a:pt x="0" y="0"/>
                  </a:moveTo>
                  <a:lnTo>
                    <a:pt x="552" y="0"/>
                  </a:lnTo>
                  <a:lnTo>
                    <a:pt x="551" y="480"/>
                  </a:lnTo>
                  <a:lnTo>
                    <a:pt x="67" y="480"/>
                  </a:lnTo>
                  <a:lnTo>
                    <a:pt x="51" y="454"/>
                  </a:lnTo>
                  <a:lnTo>
                    <a:pt x="39" y="428"/>
                  </a:lnTo>
                  <a:lnTo>
                    <a:pt x="28" y="404"/>
                  </a:lnTo>
                  <a:lnTo>
                    <a:pt x="20" y="381"/>
                  </a:lnTo>
                  <a:lnTo>
                    <a:pt x="13" y="358"/>
                  </a:lnTo>
                  <a:lnTo>
                    <a:pt x="8" y="338"/>
                  </a:lnTo>
                  <a:lnTo>
                    <a:pt x="5" y="320"/>
                  </a:lnTo>
                  <a:lnTo>
                    <a:pt x="2" y="303"/>
                  </a:lnTo>
                  <a:lnTo>
                    <a:pt x="1" y="290"/>
                  </a:lnTo>
                  <a:lnTo>
                    <a:pt x="0" y="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7" name="Freeform 203"/>
            <p:cNvSpPr>
              <a:spLocks noChangeAspect="1"/>
            </p:cNvSpPr>
            <p:nvPr userDrawn="1"/>
          </p:nvSpPr>
          <p:spPr bwMode="auto">
            <a:xfrm>
              <a:off x="3797" y="1445"/>
              <a:ext cx="121" cy="482"/>
            </a:xfrm>
            <a:custGeom>
              <a:avLst/>
              <a:gdLst/>
              <a:ahLst/>
              <a:cxnLst>
                <a:cxn ang="0">
                  <a:pos x="63" y="0"/>
                </a:cxn>
                <a:cxn ang="0">
                  <a:pos x="121" y="0"/>
                </a:cxn>
                <a:cxn ang="0">
                  <a:pos x="120" y="2"/>
                </a:cxn>
                <a:cxn ang="0">
                  <a:pos x="118" y="4"/>
                </a:cxn>
                <a:cxn ang="0">
                  <a:pos x="115" y="11"/>
                </a:cxn>
                <a:cxn ang="0">
                  <a:pos x="111" y="18"/>
                </a:cxn>
                <a:cxn ang="0">
                  <a:pos x="106" y="29"/>
                </a:cxn>
                <a:cxn ang="0">
                  <a:pos x="101" y="41"/>
                </a:cxn>
                <a:cxn ang="0">
                  <a:pos x="95" y="54"/>
                </a:cxn>
                <a:cxn ang="0">
                  <a:pos x="89" y="68"/>
                </a:cxn>
                <a:cxn ang="0">
                  <a:pos x="84" y="84"/>
                </a:cxn>
                <a:cxn ang="0">
                  <a:pos x="78" y="101"/>
                </a:cxn>
                <a:cxn ang="0">
                  <a:pos x="72" y="118"/>
                </a:cxn>
                <a:cxn ang="0">
                  <a:pos x="67" y="137"/>
                </a:cxn>
                <a:cxn ang="0">
                  <a:pos x="63" y="156"/>
                </a:cxn>
                <a:cxn ang="0">
                  <a:pos x="60" y="175"/>
                </a:cxn>
                <a:cxn ang="0">
                  <a:pos x="58" y="194"/>
                </a:cxn>
                <a:cxn ang="0">
                  <a:pos x="56" y="213"/>
                </a:cxn>
                <a:cxn ang="0">
                  <a:pos x="114" y="213"/>
                </a:cxn>
                <a:cxn ang="0">
                  <a:pos x="114" y="263"/>
                </a:cxn>
                <a:cxn ang="0">
                  <a:pos x="54" y="263"/>
                </a:cxn>
                <a:cxn ang="0">
                  <a:pos x="54" y="279"/>
                </a:cxn>
                <a:cxn ang="0">
                  <a:pos x="55" y="291"/>
                </a:cxn>
                <a:cxn ang="0">
                  <a:pos x="56" y="304"/>
                </a:cxn>
                <a:cxn ang="0">
                  <a:pos x="59" y="321"/>
                </a:cxn>
                <a:cxn ang="0">
                  <a:pos x="63" y="339"/>
                </a:cxn>
                <a:cxn ang="0">
                  <a:pos x="67" y="359"/>
                </a:cxn>
                <a:cxn ang="0">
                  <a:pos x="74" y="382"/>
                </a:cxn>
                <a:cxn ang="0">
                  <a:pos x="82" y="405"/>
                </a:cxn>
                <a:cxn ang="0">
                  <a:pos x="93" y="430"/>
                </a:cxn>
                <a:cxn ang="0">
                  <a:pos x="105" y="456"/>
                </a:cxn>
                <a:cxn ang="0">
                  <a:pos x="121" y="482"/>
                </a:cxn>
                <a:cxn ang="0">
                  <a:pos x="63" y="482"/>
                </a:cxn>
                <a:cxn ang="0">
                  <a:pos x="62" y="481"/>
                </a:cxn>
                <a:cxn ang="0">
                  <a:pos x="57" y="473"/>
                </a:cxn>
                <a:cxn ang="0">
                  <a:pos x="53" y="466"/>
                </a:cxn>
                <a:cxn ang="0">
                  <a:pos x="48" y="458"/>
                </a:cxn>
                <a:cxn ang="0">
                  <a:pos x="43" y="447"/>
                </a:cxn>
                <a:cxn ang="0">
                  <a:pos x="37" y="435"/>
                </a:cxn>
                <a:cxn ang="0">
                  <a:pos x="31" y="421"/>
                </a:cxn>
                <a:cxn ang="0">
                  <a:pos x="26" y="404"/>
                </a:cxn>
                <a:cxn ang="0">
                  <a:pos x="20" y="387"/>
                </a:cxn>
                <a:cxn ang="0">
                  <a:pos x="15" y="368"/>
                </a:cxn>
                <a:cxn ang="0">
                  <a:pos x="10" y="348"/>
                </a:cxn>
                <a:cxn ang="0">
                  <a:pos x="6" y="326"/>
                </a:cxn>
                <a:cxn ang="0">
                  <a:pos x="3" y="303"/>
                </a:cxn>
                <a:cxn ang="0">
                  <a:pos x="1" y="279"/>
                </a:cxn>
                <a:cxn ang="0">
                  <a:pos x="0" y="252"/>
                </a:cxn>
                <a:cxn ang="0">
                  <a:pos x="1" y="224"/>
                </a:cxn>
                <a:cxn ang="0">
                  <a:pos x="4" y="196"/>
                </a:cxn>
                <a:cxn ang="0">
                  <a:pos x="8" y="166"/>
                </a:cxn>
                <a:cxn ang="0">
                  <a:pos x="14" y="134"/>
                </a:cxn>
                <a:cxn ang="0">
                  <a:pos x="23" y="103"/>
                </a:cxn>
                <a:cxn ang="0">
                  <a:pos x="33" y="70"/>
                </a:cxn>
                <a:cxn ang="0">
                  <a:pos x="47" y="35"/>
                </a:cxn>
                <a:cxn ang="0">
                  <a:pos x="63" y="0"/>
                </a:cxn>
              </a:cxnLst>
              <a:rect l="0" t="0" r="r" b="b"/>
              <a:pathLst>
                <a:path w="121" h="482">
                  <a:moveTo>
                    <a:pt x="63" y="0"/>
                  </a:moveTo>
                  <a:lnTo>
                    <a:pt x="121" y="0"/>
                  </a:lnTo>
                  <a:lnTo>
                    <a:pt x="120" y="2"/>
                  </a:lnTo>
                  <a:lnTo>
                    <a:pt x="118" y="4"/>
                  </a:lnTo>
                  <a:lnTo>
                    <a:pt x="115" y="11"/>
                  </a:lnTo>
                  <a:lnTo>
                    <a:pt x="111" y="18"/>
                  </a:lnTo>
                  <a:lnTo>
                    <a:pt x="106" y="29"/>
                  </a:lnTo>
                  <a:lnTo>
                    <a:pt x="101" y="41"/>
                  </a:lnTo>
                  <a:lnTo>
                    <a:pt x="95" y="54"/>
                  </a:lnTo>
                  <a:lnTo>
                    <a:pt x="89" y="68"/>
                  </a:lnTo>
                  <a:lnTo>
                    <a:pt x="84" y="84"/>
                  </a:lnTo>
                  <a:lnTo>
                    <a:pt x="78" y="101"/>
                  </a:lnTo>
                  <a:lnTo>
                    <a:pt x="72" y="118"/>
                  </a:lnTo>
                  <a:lnTo>
                    <a:pt x="67" y="137"/>
                  </a:lnTo>
                  <a:lnTo>
                    <a:pt x="63" y="156"/>
                  </a:lnTo>
                  <a:lnTo>
                    <a:pt x="60" y="175"/>
                  </a:lnTo>
                  <a:lnTo>
                    <a:pt x="58" y="194"/>
                  </a:lnTo>
                  <a:lnTo>
                    <a:pt x="56" y="213"/>
                  </a:lnTo>
                  <a:lnTo>
                    <a:pt x="114" y="213"/>
                  </a:lnTo>
                  <a:lnTo>
                    <a:pt x="114" y="263"/>
                  </a:lnTo>
                  <a:lnTo>
                    <a:pt x="54" y="263"/>
                  </a:lnTo>
                  <a:lnTo>
                    <a:pt x="54" y="279"/>
                  </a:lnTo>
                  <a:lnTo>
                    <a:pt x="55" y="291"/>
                  </a:lnTo>
                  <a:lnTo>
                    <a:pt x="56" y="304"/>
                  </a:lnTo>
                  <a:lnTo>
                    <a:pt x="59" y="321"/>
                  </a:lnTo>
                  <a:lnTo>
                    <a:pt x="63" y="339"/>
                  </a:lnTo>
                  <a:lnTo>
                    <a:pt x="67" y="359"/>
                  </a:lnTo>
                  <a:lnTo>
                    <a:pt x="74" y="382"/>
                  </a:lnTo>
                  <a:lnTo>
                    <a:pt x="82" y="405"/>
                  </a:lnTo>
                  <a:lnTo>
                    <a:pt x="93" y="430"/>
                  </a:lnTo>
                  <a:lnTo>
                    <a:pt x="105" y="456"/>
                  </a:lnTo>
                  <a:lnTo>
                    <a:pt x="121" y="482"/>
                  </a:lnTo>
                  <a:lnTo>
                    <a:pt x="63" y="482"/>
                  </a:lnTo>
                  <a:lnTo>
                    <a:pt x="62" y="481"/>
                  </a:lnTo>
                  <a:lnTo>
                    <a:pt x="57" y="473"/>
                  </a:lnTo>
                  <a:lnTo>
                    <a:pt x="53" y="466"/>
                  </a:lnTo>
                  <a:lnTo>
                    <a:pt x="48" y="458"/>
                  </a:lnTo>
                  <a:lnTo>
                    <a:pt x="43" y="447"/>
                  </a:lnTo>
                  <a:lnTo>
                    <a:pt x="37" y="435"/>
                  </a:lnTo>
                  <a:lnTo>
                    <a:pt x="31" y="421"/>
                  </a:lnTo>
                  <a:lnTo>
                    <a:pt x="26" y="404"/>
                  </a:lnTo>
                  <a:lnTo>
                    <a:pt x="20" y="387"/>
                  </a:lnTo>
                  <a:lnTo>
                    <a:pt x="15" y="368"/>
                  </a:lnTo>
                  <a:lnTo>
                    <a:pt x="10" y="348"/>
                  </a:lnTo>
                  <a:lnTo>
                    <a:pt x="6" y="326"/>
                  </a:lnTo>
                  <a:lnTo>
                    <a:pt x="3" y="303"/>
                  </a:lnTo>
                  <a:lnTo>
                    <a:pt x="1" y="279"/>
                  </a:lnTo>
                  <a:lnTo>
                    <a:pt x="0" y="252"/>
                  </a:lnTo>
                  <a:lnTo>
                    <a:pt x="1" y="224"/>
                  </a:lnTo>
                  <a:lnTo>
                    <a:pt x="4" y="196"/>
                  </a:lnTo>
                  <a:lnTo>
                    <a:pt x="8" y="166"/>
                  </a:lnTo>
                  <a:lnTo>
                    <a:pt x="14" y="134"/>
                  </a:lnTo>
                  <a:lnTo>
                    <a:pt x="23" y="103"/>
                  </a:lnTo>
                  <a:lnTo>
                    <a:pt x="33" y="70"/>
                  </a:lnTo>
                  <a:lnTo>
                    <a:pt x="47" y="35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8" name="Freeform 204"/>
            <p:cNvSpPr>
              <a:spLocks noChangeAspect="1"/>
            </p:cNvSpPr>
            <p:nvPr userDrawn="1"/>
          </p:nvSpPr>
          <p:spPr bwMode="auto">
            <a:xfrm>
              <a:off x="4157" y="1445"/>
              <a:ext cx="120" cy="482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120" y="0"/>
                </a:cxn>
                <a:cxn ang="0">
                  <a:pos x="119" y="2"/>
                </a:cxn>
                <a:cxn ang="0">
                  <a:pos x="117" y="4"/>
                </a:cxn>
                <a:cxn ang="0">
                  <a:pos x="114" y="11"/>
                </a:cxn>
                <a:cxn ang="0">
                  <a:pos x="110" y="18"/>
                </a:cxn>
                <a:cxn ang="0">
                  <a:pos x="106" y="29"/>
                </a:cxn>
                <a:cxn ang="0">
                  <a:pos x="100" y="41"/>
                </a:cxn>
                <a:cxn ang="0">
                  <a:pos x="94" y="54"/>
                </a:cxn>
                <a:cxn ang="0">
                  <a:pos x="89" y="68"/>
                </a:cxn>
                <a:cxn ang="0">
                  <a:pos x="82" y="84"/>
                </a:cxn>
                <a:cxn ang="0">
                  <a:pos x="71" y="118"/>
                </a:cxn>
                <a:cxn ang="0">
                  <a:pos x="62" y="156"/>
                </a:cxn>
                <a:cxn ang="0">
                  <a:pos x="59" y="175"/>
                </a:cxn>
                <a:cxn ang="0">
                  <a:pos x="56" y="194"/>
                </a:cxn>
                <a:cxn ang="0">
                  <a:pos x="55" y="213"/>
                </a:cxn>
                <a:cxn ang="0">
                  <a:pos x="113" y="213"/>
                </a:cxn>
                <a:cxn ang="0">
                  <a:pos x="113" y="263"/>
                </a:cxn>
                <a:cxn ang="0">
                  <a:pos x="55" y="263"/>
                </a:cxn>
                <a:cxn ang="0">
                  <a:pos x="55" y="482"/>
                </a:cxn>
                <a:cxn ang="0">
                  <a:pos x="0" y="482"/>
                </a:cxn>
                <a:cxn ang="0">
                  <a:pos x="0" y="241"/>
                </a:cxn>
                <a:cxn ang="0">
                  <a:pos x="1" y="215"/>
                </a:cxn>
                <a:cxn ang="0">
                  <a:pos x="4" y="188"/>
                </a:cxn>
                <a:cxn ang="0">
                  <a:pos x="8" y="159"/>
                </a:cxn>
                <a:cxn ang="0">
                  <a:pos x="15" y="129"/>
                </a:cxn>
                <a:cxn ang="0">
                  <a:pos x="23" y="98"/>
                </a:cxn>
                <a:cxn ang="0">
                  <a:pos x="34" y="66"/>
                </a:cxn>
                <a:cxn ang="0">
                  <a:pos x="46" y="34"/>
                </a:cxn>
                <a:cxn ang="0">
                  <a:pos x="62" y="0"/>
                </a:cxn>
              </a:cxnLst>
              <a:rect l="0" t="0" r="r" b="b"/>
              <a:pathLst>
                <a:path w="120" h="482">
                  <a:moveTo>
                    <a:pt x="62" y="0"/>
                  </a:moveTo>
                  <a:lnTo>
                    <a:pt x="120" y="0"/>
                  </a:lnTo>
                  <a:lnTo>
                    <a:pt x="119" y="2"/>
                  </a:lnTo>
                  <a:lnTo>
                    <a:pt x="117" y="4"/>
                  </a:lnTo>
                  <a:lnTo>
                    <a:pt x="114" y="11"/>
                  </a:lnTo>
                  <a:lnTo>
                    <a:pt x="110" y="18"/>
                  </a:lnTo>
                  <a:lnTo>
                    <a:pt x="106" y="29"/>
                  </a:lnTo>
                  <a:lnTo>
                    <a:pt x="100" y="41"/>
                  </a:lnTo>
                  <a:lnTo>
                    <a:pt x="94" y="54"/>
                  </a:lnTo>
                  <a:lnTo>
                    <a:pt x="89" y="68"/>
                  </a:lnTo>
                  <a:lnTo>
                    <a:pt x="82" y="84"/>
                  </a:lnTo>
                  <a:lnTo>
                    <a:pt x="71" y="118"/>
                  </a:lnTo>
                  <a:lnTo>
                    <a:pt x="62" y="156"/>
                  </a:lnTo>
                  <a:lnTo>
                    <a:pt x="59" y="175"/>
                  </a:lnTo>
                  <a:lnTo>
                    <a:pt x="56" y="194"/>
                  </a:lnTo>
                  <a:lnTo>
                    <a:pt x="55" y="213"/>
                  </a:lnTo>
                  <a:lnTo>
                    <a:pt x="113" y="213"/>
                  </a:lnTo>
                  <a:lnTo>
                    <a:pt x="113" y="263"/>
                  </a:lnTo>
                  <a:lnTo>
                    <a:pt x="55" y="263"/>
                  </a:lnTo>
                  <a:lnTo>
                    <a:pt x="55" y="482"/>
                  </a:lnTo>
                  <a:lnTo>
                    <a:pt x="0" y="482"/>
                  </a:lnTo>
                  <a:lnTo>
                    <a:pt x="0" y="241"/>
                  </a:lnTo>
                  <a:lnTo>
                    <a:pt x="1" y="215"/>
                  </a:lnTo>
                  <a:lnTo>
                    <a:pt x="4" y="188"/>
                  </a:lnTo>
                  <a:lnTo>
                    <a:pt x="8" y="159"/>
                  </a:lnTo>
                  <a:lnTo>
                    <a:pt x="15" y="129"/>
                  </a:lnTo>
                  <a:lnTo>
                    <a:pt x="23" y="98"/>
                  </a:lnTo>
                  <a:lnTo>
                    <a:pt x="34" y="66"/>
                  </a:lnTo>
                  <a:lnTo>
                    <a:pt x="46" y="3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" name="Freeform 205"/>
            <p:cNvSpPr>
              <a:spLocks noChangeAspect="1"/>
            </p:cNvSpPr>
            <p:nvPr userDrawn="1"/>
          </p:nvSpPr>
          <p:spPr bwMode="auto">
            <a:xfrm>
              <a:off x="4300" y="1445"/>
              <a:ext cx="121" cy="48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3" y="0"/>
                </a:cxn>
                <a:cxn ang="0">
                  <a:pos x="53" y="263"/>
                </a:cxn>
                <a:cxn ang="0">
                  <a:pos x="53" y="279"/>
                </a:cxn>
                <a:cxn ang="0">
                  <a:pos x="54" y="291"/>
                </a:cxn>
                <a:cxn ang="0">
                  <a:pos x="57" y="304"/>
                </a:cxn>
                <a:cxn ang="0">
                  <a:pos x="58" y="321"/>
                </a:cxn>
                <a:cxn ang="0">
                  <a:pos x="63" y="339"/>
                </a:cxn>
                <a:cxn ang="0">
                  <a:pos x="66" y="359"/>
                </a:cxn>
                <a:cxn ang="0">
                  <a:pos x="74" y="382"/>
                </a:cxn>
                <a:cxn ang="0">
                  <a:pos x="82" y="405"/>
                </a:cxn>
                <a:cxn ang="0">
                  <a:pos x="93" y="430"/>
                </a:cxn>
                <a:cxn ang="0">
                  <a:pos x="105" y="456"/>
                </a:cxn>
                <a:cxn ang="0">
                  <a:pos x="121" y="482"/>
                </a:cxn>
                <a:cxn ang="0">
                  <a:pos x="63" y="482"/>
                </a:cxn>
                <a:cxn ang="0">
                  <a:pos x="62" y="481"/>
                </a:cxn>
                <a:cxn ang="0">
                  <a:pos x="59" y="478"/>
                </a:cxn>
                <a:cxn ang="0">
                  <a:pos x="57" y="473"/>
                </a:cxn>
                <a:cxn ang="0">
                  <a:pos x="52" y="465"/>
                </a:cxn>
                <a:cxn ang="0">
                  <a:pos x="47" y="456"/>
                </a:cxn>
                <a:cxn ang="0">
                  <a:pos x="41" y="445"/>
                </a:cxn>
                <a:cxn ang="0">
                  <a:pos x="36" y="433"/>
                </a:cxn>
                <a:cxn ang="0">
                  <a:pos x="29" y="418"/>
                </a:cxn>
                <a:cxn ang="0">
                  <a:pos x="23" y="401"/>
                </a:cxn>
                <a:cxn ang="0">
                  <a:pos x="18" y="383"/>
                </a:cxn>
                <a:cxn ang="0">
                  <a:pos x="12" y="363"/>
                </a:cxn>
                <a:cxn ang="0">
                  <a:pos x="8" y="342"/>
                </a:cxn>
                <a:cxn ang="0">
                  <a:pos x="4" y="319"/>
                </a:cxn>
                <a:cxn ang="0">
                  <a:pos x="1" y="294"/>
                </a:cxn>
                <a:cxn ang="0">
                  <a:pos x="0" y="268"/>
                </a:cxn>
                <a:cxn ang="0">
                  <a:pos x="0" y="0"/>
                </a:cxn>
              </a:cxnLst>
              <a:rect l="0" t="0" r="r" b="b"/>
              <a:pathLst>
                <a:path w="121" h="482">
                  <a:moveTo>
                    <a:pt x="0" y="0"/>
                  </a:moveTo>
                  <a:lnTo>
                    <a:pt x="53" y="0"/>
                  </a:lnTo>
                  <a:lnTo>
                    <a:pt x="53" y="263"/>
                  </a:lnTo>
                  <a:lnTo>
                    <a:pt x="53" y="279"/>
                  </a:lnTo>
                  <a:lnTo>
                    <a:pt x="54" y="291"/>
                  </a:lnTo>
                  <a:lnTo>
                    <a:pt x="57" y="304"/>
                  </a:lnTo>
                  <a:lnTo>
                    <a:pt x="58" y="321"/>
                  </a:lnTo>
                  <a:lnTo>
                    <a:pt x="63" y="339"/>
                  </a:lnTo>
                  <a:lnTo>
                    <a:pt x="66" y="359"/>
                  </a:lnTo>
                  <a:lnTo>
                    <a:pt x="74" y="382"/>
                  </a:lnTo>
                  <a:lnTo>
                    <a:pt x="82" y="405"/>
                  </a:lnTo>
                  <a:lnTo>
                    <a:pt x="93" y="430"/>
                  </a:lnTo>
                  <a:lnTo>
                    <a:pt x="105" y="456"/>
                  </a:lnTo>
                  <a:lnTo>
                    <a:pt x="121" y="482"/>
                  </a:lnTo>
                  <a:lnTo>
                    <a:pt x="63" y="482"/>
                  </a:lnTo>
                  <a:lnTo>
                    <a:pt x="62" y="481"/>
                  </a:lnTo>
                  <a:lnTo>
                    <a:pt x="59" y="478"/>
                  </a:lnTo>
                  <a:lnTo>
                    <a:pt x="57" y="473"/>
                  </a:lnTo>
                  <a:lnTo>
                    <a:pt x="52" y="465"/>
                  </a:lnTo>
                  <a:lnTo>
                    <a:pt x="47" y="456"/>
                  </a:lnTo>
                  <a:lnTo>
                    <a:pt x="41" y="445"/>
                  </a:lnTo>
                  <a:lnTo>
                    <a:pt x="36" y="433"/>
                  </a:lnTo>
                  <a:lnTo>
                    <a:pt x="29" y="418"/>
                  </a:lnTo>
                  <a:lnTo>
                    <a:pt x="23" y="401"/>
                  </a:lnTo>
                  <a:lnTo>
                    <a:pt x="18" y="383"/>
                  </a:lnTo>
                  <a:lnTo>
                    <a:pt x="12" y="363"/>
                  </a:lnTo>
                  <a:lnTo>
                    <a:pt x="8" y="342"/>
                  </a:lnTo>
                  <a:lnTo>
                    <a:pt x="4" y="319"/>
                  </a:lnTo>
                  <a:lnTo>
                    <a:pt x="1" y="294"/>
                  </a:lnTo>
                  <a:lnTo>
                    <a:pt x="0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" name="Rectangle 206"/>
            <p:cNvSpPr>
              <a:spLocks noChangeAspect="1" noChangeArrowheads="1"/>
            </p:cNvSpPr>
            <p:nvPr userDrawn="1"/>
          </p:nvSpPr>
          <p:spPr bwMode="auto">
            <a:xfrm>
              <a:off x="3962" y="1445"/>
              <a:ext cx="56" cy="48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1" name="Freeform 207"/>
            <p:cNvSpPr>
              <a:spLocks noChangeAspect="1"/>
            </p:cNvSpPr>
            <p:nvPr userDrawn="1"/>
          </p:nvSpPr>
          <p:spPr bwMode="auto">
            <a:xfrm>
              <a:off x="4038" y="1445"/>
              <a:ext cx="95" cy="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" y="0"/>
                </a:cxn>
                <a:cxn ang="0">
                  <a:pos x="70" y="23"/>
                </a:cxn>
                <a:cxn ang="0">
                  <a:pos x="81" y="45"/>
                </a:cxn>
                <a:cxn ang="0">
                  <a:pos x="88" y="66"/>
                </a:cxn>
                <a:cxn ang="0">
                  <a:pos x="93" y="87"/>
                </a:cxn>
                <a:cxn ang="0">
                  <a:pos x="94" y="106"/>
                </a:cxn>
                <a:cxn ang="0">
                  <a:pos x="95" y="125"/>
                </a:cxn>
                <a:cxn ang="0">
                  <a:pos x="94" y="143"/>
                </a:cxn>
                <a:cxn ang="0">
                  <a:pos x="92" y="161"/>
                </a:cxn>
                <a:cxn ang="0">
                  <a:pos x="87" y="177"/>
                </a:cxn>
                <a:cxn ang="0">
                  <a:pos x="82" y="191"/>
                </a:cxn>
                <a:cxn ang="0">
                  <a:pos x="77" y="204"/>
                </a:cxn>
                <a:cxn ang="0">
                  <a:pos x="73" y="214"/>
                </a:cxn>
                <a:cxn ang="0">
                  <a:pos x="68" y="224"/>
                </a:cxn>
                <a:cxn ang="0">
                  <a:pos x="63" y="232"/>
                </a:cxn>
                <a:cxn ang="0">
                  <a:pos x="61" y="237"/>
                </a:cxn>
                <a:cxn ang="0">
                  <a:pos x="58" y="240"/>
                </a:cxn>
                <a:cxn ang="0">
                  <a:pos x="57" y="241"/>
                </a:cxn>
                <a:cxn ang="0">
                  <a:pos x="0" y="241"/>
                </a:cxn>
                <a:cxn ang="0">
                  <a:pos x="13" y="221"/>
                </a:cxn>
                <a:cxn ang="0">
                  <a:pos x="23" y="202"/>
                </a:cxn>
                <a:cxn ang="0">
                  <a:pos x="31" y="182"/>
                </a:cxn>
                <a:cxn ang="0">
                  <a:pos x="36" y="163"/>
                </a:cxn>
                <a:cxn ang="0">
                  <a:pos x="39" y="143"/>
                </a:cxn>
                <a:cxn ang="0">
                  <a:pos x="40" y="124"/>
                </a:cxn>
                <a:cxn ang="0">
                  <a:pos x="39" y="107"/>
                </a:cxn>
                <a:cxn ang="0">
                  <a:pos x="37" y="91"/>
                </a:cxn>
                <a:cxn ang="0">
                  <a:pos x="34" y="75"/>
                </a:cxn>
                <a:cxn ang="0">
                  <a:pos x="29" y="61"/>
                </a:cxn>
                <a:cxn ang="0">
                  <a:pos x="25" y="48"/>
                </a:cxn>
                <a:cxn ang="0">
                  <a:pos x="20" y="36"/>
                </a:cxn>
                <a:cxn ang="0">
                  <a:pos x="15" y="26"/>
                </a:cxn>
                <a:cxn ang="0">
                  <a:pos x="10" y="17"/>
                </a:cxn>
                <a:cxn ang="0">
                  <a:pos x="6" y="10"/>
                </a:cxn>
                <a:cxn ang="0">
                  <a:pos x="3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95" h="241">
                  <a:moveTo>
                    <a:pt x="0" y="0"/>
                  </a:moveTo>
                  <a:lnTo>
                    <a:pt x="57" y="0"/>
                  </a:lnTo>
                  <a:lnTo>
                    <a:pt x="70" y="23"/>
                  </a:lnTo>
                  <a:lnTo>
                    <a:pt x="81" y="45"/>
                  </a:lnTo>
                  <a:lnTo>
                    <a:pt x="88" y="66"/>
                  </a:lnTo>
                  <a:lnTo>
                    <a:pt x="93" y="87"/>
                  </a:lnTo>
                  <a:lnTo>
                    <a:pt x="94" y="106"/>
                  </a:lnTo>
                  <a:lnTo>
                    <a:pt x="95" y="125"/>
                  </a:lnTo>
                  <a:lnTo>
                    <a:pt x="94" y="143"/>
                  </a:lnTo>
                  <a:lnTo>
                    <a:pt x="92" y="161"/>
                  </a:lnTo>
                  <a:lnTo>
                    <a:pt x="87" y="177"/>
                  </a:lnTo>
                  <a:lnTo>
                    <a:pt x="82" y="191"/>
                  </a:lnTo>
                  <a:lnTo>
                    <a:pt x="77" y="204"/>
                  </a:lnTo>
                  <a:lnTo>
                    <a:pt x="73" y="214"/>
                  </a:lnTo>
                  <a:lnTo>
                    <a:pt x="68" y="224"/>
                  </a:lnTo>
                  <a:lnTo>
                    <a:pt x="63" y="232"/>
                  </a:lnTo>
                  <a:lnTo>
                    <a:pt x="61" y="237"/>
                  </a:lnTo>
                  <a:lnTo>
                    <a:pt x="58" y="240"/>
                  </a:lnTo>
                  <a:lnTo>
                    <a:pt x="57" y="241"/>
                  </a:lnTo>
                  <a:lnTo>
                    <a:pt x="0" y="241"/>
                  </a:lnTo>
                  <a:lnTo>
                    <a:pt x="13" y="221"/>
                  </a:lnTo>
                  <a:lnTo>
                    <a:pt x="23" y="202"/>
                  </a:lnTo>
                  <a:lnTo>
                    <a:pt x="31" y="182"/>
                  </a:lnTo>
                  <a:lnTo>
                    <a:pt x="36" y="163"/>
                  </a:lnTo>
                  <a:lnTo>
                    <a:pt x="39" y="143"/>
                  </a:lnTo>
                  <a:lnTo>
                    <a:pt x="40" y="124"/>
                  </a:lnTo>
                  <a:lnTo>
                    <a:pt x="39" y="107"/>
                  </a:lnTo>
                  <a:lnTo>
                    <a:pt x="37" y="91"/>
                  </a:lnTo>
                  <a:lnTo>
                    <a:pt x="34" y="75"/>
                  </a:lnTo>
                  <a:lnTo>
                    <a:pt x="29" y="61"/>
                  </a:lnTo>
                  <a:lnTo>
                    <a:pt x="25" y="48"/>
                  </a:lnTo>
                  <a:lnTo>
                    <a:pt x="20" y="36"/>
                  </a:lnTo>
                  <a:lnTo>
                    <a:pt x="15" y="26"/>
                  </a:lnTo>
                  <a:lnTo>
                    <a:pt x="10" y="17"/>
                  </a:lnTo>
                  <a:lnTo>
                    <a:pt x="6" y="10"/>
                  </a:lnTo>
                  <a:lnTo>
                    <a:pt x="3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42" name="Group 218"/>
          <p:cNvGrpSpPr>
            <a:grpSpLocks/>
          </p:cNvGrpSpPr>
          <p:nvPr/>
        </p:nvGrpSpPr>
        <p:grpSpPr bwMode="auto">
          <a:xfrm>
            <a:off x="0" y="0"/>
            <a:ext cx="8270875" cy="300038"/>
            <a:chOff x="4608" y="240"/>
            <a:chExt cx="362" cy="189"/>
          </a:xfrm>
        </p:grpSpPr>
        <p:sp>
          <p:nvSpPr>
            <p:cNvPr id="1235" name="Freeform 211"/>
            <p:cNvSpPr>
              <a:spLocks noChangeAspect="1"/>
            </p:cNvSpPr>
            <p:nvPr userDrawn="1"/>
          </p:nvSpPr>
          <p:spPr bwMode="auto">
            <a:xfrm>
              <a:off x="4608" y="240"/>
              <a:ext cx="215" cy="1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5" y="0"/>
                </a:cxn>
                <a:cxn ang="0">
                  <a:pos x="530" y="35"/>
                </a:cxn>
                <a:cxn ang="0">
                  <a:pos x="515" y="70"/>
                </a:cxn>
                <a:cxn ang="0">
                  <a:pos x="505" y="103"/>
                </a:cxn>
                <a:cxn ang="0">
                  <a:pos x="496" y="134"/>
                </a:cxn>
                <a:cxn ang="0">
                  <a:pos x="490" y="166"/>
                </a:cxn>
                <a:cxn ang="0">
                  <a:pos x="485" y="196"/>
                </a:cxn>
                <a:cxn ang="0">
                  <a:pos x="482" y="224"/>
                </a:cxn>
                <a:cxn ang="0">
                  <a:pos x="482" y="251"/>
                </a:cxn>
                <a:cxn ang="0">
                  <a:pos x="482" y="277"/>
                </a:cxn>
                <a:cxn ang="0">
                  <a:pos x="485" y="302"/>
                </a:cxn>
                <a:cxn ang="0">
                  <a:pos x="488" y="325"/>
                </a:cxn>
                <a:cxn ang="0">
                  <a:pos x="491" y="347"/>
                </a:cxn>
                <a:cxn ang="0">
                  <a:pos x="496" y="368"/>
                </a:cxn>
                <a:cxn ang="0">
                  <a:pos x="502" y="387"/>
                </a:cxn>
                <a:cxn ang="0">
                  <a:pos x="508" y="404"/>
                </a:cxn>
                <a:cxn ang="0">
                  <a:pos x="514" y="419"/>
                </a:cxn>
                <a:cxn ang="0">
                  <a:pos x="520" y="433"/>
                </a:cxn>
                <a:cxn ang="0">
                  <a:pos x="526" y="446"/>
                </a:cxn>
                <a:cxn ang="0">
                  <a:pos x="530" y="456"/>
                </a:cxn>
                <a:cxn ang="0">
                  <a:pos x="536" y="465"/>
                </a:cxn>
                <a:cxn ang="0">
                  <a:pos x="539" y="472"/>
                </a:cxn>
                <a:cxn ang="0">
                  <a:pos x="545" y="479"/>
                </a:cxn>
                <a:cxn ang="0">
                  <a:pos x="545" y="480"/>
                </a:cxn>
                <a:cxn ang="0">
                  <a:pos x="0" y="480"/>
                </a:cxn>
                <a:cxn ang="0">
                  <a:pos x="0" y="0"/>
                </a:cxn>
              </a:cxnLst>
              <a:rect l="0" t="0" r="r" b="b"/>
              <a:pathLst>
                <a:path w="545" h="480">
                  <a:moveTo>
                    <a:pt x="0" y="0"/>
                  </a:moveTo>
                  <a:lnTo>
                    <a:pt x="545" y="0"/>
                  </a:lnTo>
                  <a:lnTo>
                    <a:pt x="530" y="35"/>
                  </a:lnTo>
                  <a:lnTo>
                    <a:pt x="515" y="70"/>
                  </a:lnTo>
                  <a:lnTo>
                    <a:pt x="505" y="103"/>
                  </a:lnTo>
                  <a:lnTo>
                    <a:pt x="496" y="134"/>
                  </a:lnTo>
                  <a:lnTo>
                    <a:pt x="490" y="166"/>
                  </a:lnTo>
                  <a:lnTo>
                    <a:pt x="485" y="196"/>
                  </a:lnTo>
                  <a:lnTo>
                    <a:pt x="482" y="224"/>
                  </a:lnTo>
                  <a:lnTo>
                    <a:pt x="482" y="251"/>
                  </a:lnTo>
                  <a:lnTo>
                    <a:pt x="482" y="277"/>
                  </a:lnTo>
                  <a:lnTo>
                    <a:pt x="485" y="302"/>
                  </a:lnTo>
                  <a:lnTo>
                    <a:pt x="488" y="325"/>
                  </a:lnTo>
                  <a:lnTo>
                    <a:pt x="491" y="347"/>
                  </a:lnTo>
                  <a:lnTo>
                    <a:pt x="496" y="368"/>
                  </a:lnTo>
                  <a:lnTo>
                    <a:pt x="502" y="387"/>
                  </a:lnTo>
                  <a:lnTo>
                    <a:pt x="508" y="404"/>
                  </a:lnTo>
                  <a:lnTo>
                    <a:pt x="514" y="419"/>
                  </a:lnTo>
                  <a:lnTo>
                    <a:pt x="520" y="433"/>
                  </a:lnTo>
                  <a:lnTo>
                    <a:pt x="526" y="446"/>
                  </a:lnTo>
                  <a:lnTo>
                    <a:pt x="530" y="456"/>
                  </a:lnTo>
                  <a:lnTo>
                    <a:pt x="536" y="465"/>
                  </a:lnTo>
                  <a:lnTo>
                    <a:pt x="539" y="472"/>
                  </a:lnTo>
                  <a:lnTo>
                    <a:pt x="545" y="479"/>
                  </a:lnTo>
                  <a:lnTo>
                    <a:pt x="545" y="480"/>
                  </a:lnTo>
                  <a:lnTo>
                    <a:pt x="0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6" name="Freeform 212"/>
            <p:cNvSpPr>
              <a:spLocks noChangeAspect="1"/>
            </p:cNvSpPr>
            <p:nvPr userDrawn="1"/>
          </p:nvSpPr>
          <p:spPr bwMode="auto">
            <a:xfrm>
              <a:off x="4752" y="240"/>
              <a:ext cx="218" cy="1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0"/>
                </a:cxn>
                <a:cxn ang="0">
                  <a:pos x="551" y="480"/>
                </a:cxn>
                <a:cxn ang="0">
                  <a:pos x="67" y="480"/>
                </a:cxn>
                <a:cxn ang="0">
                  <a:pos x="51" y="454"/>
                </a:cxn>
                <a:cxn ang="0">
                  <a:pos x="39" y="428"/>
                </a:cxn>
                <a:cxn ang="0">
                  <a:pos x="28" y="404"/>
                </a:cxn>
                <a:cxn ang="0">
                  <a:pos x="20" y="381"/>
                </a:cxn>
                <a:cxn ang="0">
                  <a:pos x="13" y="358"/>
                </a:cxn>
                <a:cxn ang="0">
                  <a:pos x="8" y="338"/>
                </a:cxn>
                <a:cxn ang="0">
                  <a:pos x="5" y="320"/>
                </a:cxn>
                <a:cxn ang="0">
                  <a:pos x="2" y="303"/>
                </a:cxn>
                <a:cxn ang="0">
                  <a:pos x="1" y="290"/>
                </a:cxn>
                <a:cxn ang="0">
                  <a:pos x="0" y="278"/>
                </a:cxn>
                <a:cxn ang="0">
                  <a:pos x="0" y="0"/>
                </a:cxn>
              </a:cxnLst>
              <a:rect l="0" t="0" r="r" b="b"/>
              <a:pathLst>
                <a:path w="552" h="480">
                  <a:moveTo>
                    <a:pt x="0" y="0"/>
                  </a:moveTo>
                  <a:lnTo>
                    <a:pt x="552" y="0"/>
                  </a:lnTo>
                  <a:lnTo>
                    <a:pt x="551" y="480"/>
                  </a:lnTo>
                  <a:lnTo>
                    <a:pt x="67" y="480"/>
                  </a:lnTo>
                  <a:lnTo>
                    <a:pt x="51" y="454"/>
                  </a:lnTo>
                  <a:lnTo>
                    <a:pt x="39" y="428"/>
                  </a:lnTo>
                  <a:lnTo>
                    <a:pt x="28" y="404"/>
                  </a:lnTo>
                  <a:lnTo>
                    <a:pt x="20" y="381"/>
                  </a:lnTo>
                  <a:lnTo>
                    <a:pt x="13" y="358"/>
                  </a:lnTo>
                  <a:lnTo>
                    <a:pt x="8" y="338"/>
                  </a:lnTo>
                  <a:lnTo>
                    <a:pt x="5" y="320"/>
                  </a:lnTo>
                  <a:lnTo>
                    <a:pt x="2" y="303"/>
                  </a:lnTo>
                  <a:lnTo>
                    <a:pt x="1" y="290"/>
                  </a:lnTo>
                  <a:lnTo>
                    <a:pt x="0" y="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7" name="Picture 4" descr="C:\Users\kingherc\Desktop\svn\2013-damon-scheduler\technohour\tmp\Untitled-4.pn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9890"/>
            <a:ext cx="745594" cy="28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hadoop.apache.org/docs/stable/hadoop-mapreduce-client/hadoop-mapreduce-client-core/MapReduceTutorial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wpublishers.com/article/Details/DBS-036" TargetMode="External"/><Relationship Id="rId2" Type="http://schemas.openxmlformats.org/officeDocument/2006/relationships/hyperlink" Target="https://static.googleusercontent.com/media/research.google.com/en/archive/mapreduce-osdi04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lideshare.net/julienledem/parquet-overview" TargetMode="External"/><Relationship Id="rId4" Type="http://schemas.openxmlformats.org/officeDocument/2006/relationships/hyperlink" Target="https://homes.cs.washington.edu/~billhowe/mapreduce_a_major_step_backwards.ht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800" y="1340768"/>
            <a:ext cx="7772400" cy="1470025"/>
          </a:xfrm>
        </p:spPr>
        <p:txBody>
          <a:bodyPr/>
          <a:lstStyle/>
          <a:p>
            <a:r>
              <a:rPr lang="en-US" dirty="0"/>
              <a:t>CS422</a:t>
            </a:r>
            <a:br>
              <a:rPr lang="en-US" dirty="0"/>
            </a:br>
            <a:r>
              <a:rPr lang="en-US" dirty="0"/>
              <a:t>Database systems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85800" y="4509120"/>
            <a:ext cx="7772400" cy="1296144"/>
          </a:xfrm>
        </p:spPr>
        <p:txBody>
          <a:bodyPr anchor="b" anchorCtr="0"/>
          <a:lstStyle/>
          <a:p>
            <a:pPr algn="ctr"/>
            <a:r>
              <a:rPr lang="en-US" dirty="0"/>
              <a:t>Today: Execution models for </a:t>
            </a:r>
            <a:br>
              <a:rPr lang="en-US" dirty="0"/>
            </a:br>
            <a:r>
              <a:rPr lang="en-US" dirty="0"/>
              <a:t>distributed computing – 1</a:t>
            </a:r>
            <a:r>
              <a:rPr lang="en-US" baseline="30000" dirty="0"/>
              <a:t>st</a:t>
            </a:r>
            <a:r>
              <a:rPr lang="en-US" dirty="0"/>
              <a:t> generation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Data-Intensive Applications and Systems (DIAS) Laboratory</a:t>
            </a:r>
            <a:br>
              <a:rPr lang="en-US" sz="2400" dirty="0"/>
            </a:br>
            <a:r>
              <a:rPr lang="fr-FR" sz="2400" dirty="0"/>
              <a:t>École Polytechnique Fédérale de Lausanne</a:t>
            </a: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150357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73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63" name="Group 99">
            <a:extLst>
              <a:ext uri="{FF2B5EF4-FFF2-40B4-BE49-F238E27FC236}">
                <a16:creationId xmlns:a16="http://schemas.microsoft.com/office/drawing/2014/main" id="{6136143D-A5B1-0749-94A2-BFC770AD0C71}"/>
              </a:ext>
            </a:extLst>
          </p:cNvPr>
          <p:cNvGraphicFramePr>
            <a:graphicFrameLocks noGrp="1"/>
          </p:cNvGraphicFramePr>
          <p:nvPr/>
        </p:nvGraphicFramePr>
        <p:xfrm>
          <a:off x="3403600" y="1849438"/>
          <a:ext cx="2543175" cy="2194560"/>
        </p:xfrm>
        <a:graphic>
          <a:graphicData uri="http://schemas.openxmlformats.org/drawingml/2006/table">
            <a:tbl>
              <a:tblPr/>
              <a:tblGrid>
                <a:gridCol w="1028700">
                  <a:extLst>
                    <a:ext uri="{9D8B030D-6E8A-4147-A177-3AD203B41FA5}">
                      <a16:colId xmlns:a16="http://schemas.microsoft.com/office/drawing/2014/main" val="2299552169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340690827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3382822430"/>
                    </a:ext>
                  </a:extLst>
                </a:gridCol>
              </a:tblGrid>
              <a:tr h="314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Bob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2778968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Shideh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35K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2552567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Ted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60K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179005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Kevin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120K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6838437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Angela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140K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739156"/>
                  </a:ext>
                </a:extLst>
              </a:tr>
              <a:tr h="314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Mike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90K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791786"/>
                  </a:ext>
                </a:extLst>
              </a:tr>
            </a:tbl>
          </a:graphicData>
        </a:graphic>
      </p:graphicFrame>
      <p:sp>
        <p:nvSpPr>
          <p:cNvPr id="457731" name="AutoShape 3">
            <a:extLst>
              <a:ext uri="{FF2B5EF4-FFF2-40B4-BE49-F238E27FC236}">
                <a16:creationId xmlns:a16="http://schemas.microsoft.com/office/drawing/2014/main" id="{C2DF7A30-33F7-054E-93EA-C6B6872EE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4876800"/>
            <a:ext cx="2844800" cy="1905000"/>
          </a:xfrm>
          <a:prstGeom prst="can">
            <a:avLst>
              <a:gd name="adj" fmla="val 25000"/>
            </a:avLst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457732" name="AutoShape 4">
            <a:extLst>
              <a:ext uri="{FF2B5EF4-FFF2-40B4-BE49-F238E27FC236}">
                <a16:creationId xmlns:a16="http://schemas.microsoft.com/office/drawing/2014/main" id="{1BE799D3-0C40-2345-962C-746A52778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4864100"/>
            <a:ext cx="2844800" cy="1905000"/>
          </a:xfrm>
          <a:prstGeom prst="can">
            <a:avLst>
              <a:gd name="adj" fmla="val 25000"/>
            </a:avLst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457733" name="AutoShape 5">
            <a:extLst>
              <a:ext uri="{FF2B5EF4-FFF2-40B4-BE49-F238E27FC236}">
                <a16:creationId xmlns:a16="http://schemas.microsoft.com/office/drawing/2014/main" id="{3C3B7A84-3361-0547-8B0C-30CC7DDD2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200" y="4864100"/>
            <a:ext cx="2844800" cy="1905000"/>
          </a:xfrm>
          <a:prstGeom prst="can">
            <a:avLst>
              <a:gd name="adj" fmla="val 25000"/>
            </a:avLst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457765" name="Line 37">
            <a:extLst>
              <a:ext uri="{FF2B5EF4-FFF2-40B4-BE49-F238E27FC236}">
                <a16:creationId xmlns:a16="http://schemas.microsoft.com/office/drawing/2014/main" id="{72089810-B28D-CA49-AC2F-D1495A64F0A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73600" y="4013200"/>
            <a:ext cx="0" cy="10033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457766" name="Freeform 38">
            <a:extLst>
              <a:ext uri="{FF2B5EF4-FFF2-40B4-BE49-F238E27FC236}">
                <a16:creationId xmlns:a16="http://schemas.microsoft.com/office/drawing/2014/main" id="{C4A34826-6AAE-F24F-A536-862DF6EA1C3E}"/>
              </a:ext>
            </a:extLst>
          </p:cNvPr>
          <p:cNvSpPr>
            <a:spLocks/>
          </p:cNvSpPr>
          <p:nvPr/>
        </p:nvSpPr>
        <p:spPr bwMode="auto">
          <a:xfrm>
            <a:off x="1346200" y="4013200"/>
            <a:ext cx="3354388" cy="1003300"/>
          </a:xfrm>
          <a:custGeom>
            <a:avLst/>
            <a:gdLst/>
            <a:ahLst/>
            <a:cxnLst>
              <a:cxn ang="0">
                <a:pos x="2088" y="0"/>
              </a:cxn>
              <a:cxn ang="0">
                <a:pos x="2016" y="152"/>
              </a:cxn>
              <a:cxn ang="0">
                <a:pos x="1504" y="384"/>
              </a:cxn>
              <a:cxn ang="0">
                <a:pos x="352" y="400"/>
              </a:cxn>
              <a:cxn ang="0">
                <a:pos x="0" y="632"/>
              </a:cxn>
            </a:cxnLst>
            <a:rect l="0" t="0" r="r" b="b"/>
            <a:pathLst>
              <a:path w="2113" h="632">
                <a:moveTo>
                  <a:pt x="2088" y="0"/>
                </a:moveTo>
                <a:cubicBezTo>
                  <a:pt x="2100" y="44"/>
                  <a:pt x="2113" y="88"/>
                  <a:pt x="2016" y="152"/>
                </a:cubicBezTo>
                <a:cubicBezTo>
                  <a:pt x="1919" y="216"/>
                  <a:pt x="1781" y="343"/>
                  <a:pt x="1504" y="384"/>
                </a:cubicBezTo>
                <a:cubicBezTo>
                  <a:pt x="1227" y="425"/>
                  <a:pt x="603" y="359"/>
                  <a:pt x="352" y="400"/>
                </a:cubicBezTo>
                <a:cubicBezTo>
                  <a:pt x="101" y="441"/>
                  <a:pt x="50" y="536"/>
                  <a:pt x="0" y="632"/>
                </a:cubicBezTo>
              </a:path>
            </a:pathLst>
          </a:custGeom>
          <a:noFill/>
          <a:ln w="28575" cap="flat" cmpd="sng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457767" name="Freeform 39">
            <a:extLst>
              <a:ext uri="{FF2B5EF4-FFF2-40B4-BE49-F238E27FC236}">
                <a16:creationId xmlns:a16="http://schemas.microsoft.com/office/drawing/2014/main" id="{E01011A5-6800-F444-BB04-3BB5FA8C6673}"/>
              </a:ext>
            </a:extLst>
          </p:cNvPr>
          <p:cNvSpPr>
            <a:spLocks/>
          </p:cNvSpPr>
          <p:nvPr/>
        </p:nvSpPr>
        <p:spPr bwMode="auto">
          <a:xfrm flipH="1">
            <a:off x="4648200" y="4013200"/>
            <a:ext cx="3354388" cy="1003300"/>
          </a:xfrm>
          <a:custGeom>
            <a:avLst/>
            <a:gdLst/>
            <a:ahLst/>
            <a:cxnLst>
              <a:cxn ang="0">
                <a:pos x="2088" y="0"/>
              </a:cxn>
              <a:cxn ang="0">
                <a:pos x="2016" y="152"/>
              </a:cxn>
              <a:cxn ang="0">
                <a:pos x="1504" y="384"/>
              </a:cxn>
              <a:cxn ang="0">
                <a:pos x="352" y="400"/>
              </a:cxn>
              <a:cxn ang="0">
                <a:pos x="0" y="632"/>
              </a:cxn>
            </a:cxnLst>
            <a:rect l="0" t="0" r="r" b="b"/>
            <a:pathLst>
              <a:path w="2113" h="632">
                <a:moveTo>
                  <a:pt x="2088" y="0"/>
                </a:moveTo>
                <a:cubicBezTo>
                  <a:pt x="2100" y="44"/>
                  <a:pt x="2113" y="88"/>
                  <a:pt x="2016" y="152"/>
                </a:cubicBezTo>
                <a:cubicBezTo>
                  <a:pt x="1919" y="216"/>
                  <a:pt x="1781" y="343"/>
                  <a:pt x="1504" y="384"/>
                </a:cubicBezTo>
                <a:cubicBezTo>
                  <a:pt x="1227" y="425"/>
                  <a:pt x="603" y="359"/>
                  <a:pt x="352" y="400"/>
                </a:cubicBezTo>
                <a:cubicBezTo>
                  <a:pt x="101" y="441"/>
                  <a:pt x="50" y="536"/>
                  <a:pt x="0" y="632"/>
                </a:cubicBezTo>
              </a:path>
            </a:pathLst>
          </a:custGeom>
          <a:noFill/>
          <a:ln w="28575" cap="flat" cmpd="sng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457769" name="Text Box 41">
            <a:extLst>
              <a:ext uri="{FF2B5EF4-FFF2-40B4-BE49-F238E27FC236}">
                <a16:creationId xmlns:a16="http://schemas.microsoft.com/office/drawing/2014/main" id="{314D60B8-ADB5-0041-BA57-E160EB2AC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3275" y="1536700"/>
            <a:ext cx="781050" cy="3667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name</a:t>
            </a:r>
          </a:p>
        </p:txBody>
      </p:sp>
      <p:sp>
        <p:nvSpPr>
          <p:cNvPr id="457770" name="Text Box 42">
            <a:extLst>
              <a:ext uri="{FF2B5EF4-FFF2-40B4-BE49-F238E27FC236}">
                <a16:creationId xmlns:a16="http://schemas.microsoft.com/office/drawing/2014/main" id="{713CC6A9-D186-7F4E-ACAD-72D6833D24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875" y="1536700"/>
            <a:ext cx="577850" cy="3667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age</a:t>
            </a:r>
          </a:p>
        </p:txBody>
      </p:sp>
      <p:sp>
        <p:nvSpPr>
          <p:cNvPr id="457771" name="Text Box 43">
            <a:extLst>
              <a:ext uri="{FF2B5EF4-FFF2-40B4-BE49-F238E27FC236}">
                <a16:creationId xmlns:a16="http://schemas.microsoft.com/office/drawing/2014/main" id="{77ECFB1C-3EA0-0442-A75D-21B56DB5A9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25" y="1524000"/>
            <a:ext cx="844550" cy="3667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salary</a:t>
            </a:r>
          </a:p>
        </p:txBody>
      </p:sp>
      <p:sp>
        <p:nvSpPr>
          <p:cNvPr id="457772" name="Text Box 44">
            <a:extLst>
              <a:ext uri="{FF2B5EF4-FFF2-40B4-BE49-F238E27FC236}">
                <a16:creationId xmlns:a16="http://schemas.microsoft.com/office/drawing/2014/main" id="{8CFC8FC2-7E2E-C644-A886-41BAC6E0C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5388" y="4144963"/>
            <a:ext cx="2170112" cy="5794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32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salary % 3</a:t>
            </a:r>
          </a:p>
        </p:txBody>
      </p:sp>
      <p:graphicFrame>
        <p:nvGraphicFramePr>
          <p:cNvPr id="11364" name="Group 100">
            <a:extLst>
              <a:ext uri="{FF2B5EF4-FFF2-40B4-BE49-F238E27FC236}">
                <a16:creationId xmlns:a16="http://schemas.microsoft.com/office/drawing/2014/main" id="{BF144E77-71FD-3D46-A6BA-8470B1A2FBAA}"/>
              </a:ext>
            </a:extLst>
          </p:cNvPr>
          <p:cNvGraphicFramePr>
            <a:graphicFrameLocks noGrp="1"/>
          </p:cNvGraphicFramePr>
          <p:nvPr/>
        </p:nvGraphicFramePr>
        <p:xfrm>
          <a:off x="384175" y="5784850"/>
          <a:ext cx="2593975" cy="731520"/>
        </p:xfrm>
        <a:graphic>
          <a:graphicData uri="http://schemas.openxmlformats.org/drawingml/2006/table">
            <a:tbl>
              <a:tblPr/>
              <a:tblGrid>
                <a:gridCol w="960438">
                  <a:extLst>
                    <a:ext uri="{9D8B030D-6E8A-4147-A177-3AD203B41FA5}">
                      <a16:colId xmlns:a16="http://schemas.microsoft.com/office/drawing/2014/main" val="2001392992"/>
                    </a:ext>
                  </a:extLst>
                </a:gridCol>
                <a:gridCol w="636587">
                  <a:extLst>
                    <a:ext uri="{9D8B030D-6E8A-4147-A177-3AD203B41FA5}">
                      <a16:colId xmlns:a16="http://schemas.microsoft.com/office/drawing/2014/main" val="3332869856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2154818892"/>
                    </a:ext>
                  </a:extLst>
                </a:gridCol>
              </a:tblGrid>
              <a:tr h="3524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Ted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60K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7039459"/>
                  </a:ext>
                </a:extLst>
              </a:tr>
              <a:tr h="350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Kevin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120K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254939"/>
                  </a:ext>
                </a:extLst>
              </a:tr>
            </a:tbl>
          </a:graphicData>
        </a:graphic>
      </p:graphicFrame>
      <p:sp>
        <p:nvSpPr>
          <p:cNvPr id="457854" name="Text Box 126">
            <a:extLst>
              <a:ext uri="{FF2B5EF4-FFF2-40B4-BE49-F238E27FC236}">
                <a16:creationId xmlns:a16="http://schemas.microsoft.com/office/drawing/2014/main" id="{A33746CC-06FA-6648-A151-B8632C1264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434013"/>
            <a:ext cx="781050" cy="3667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name</a:t>
            </a:r>
          </a:p>
        </p:txBody>
      </p:sp>
      <p:sp>
        <p:nvSpPr>
          <p:cNvPr id="457855" name="Text Box 127">
            <a:extLst>
              <a:ext uri="{FF2B5EF4-FFF2-40B4-BE49-F238E27FC236}">
                <a16:creationId xmlns:a16="http://schemas.microsoft.com/office/drawing/2014/main" id="{EB1481EC-5509-6944-9541-7621D51F9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375" y="5434013"/>
            <a:ext cx="577850" cy="3667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age</a:t>
            </a:r>
          </a:p>
        </p:txBody>
      </p:sp>
      <p:sp>
        <p:nvSpPr>
          <p:cNvPr id="457856" name="Text Box 128">
            <a:extLst>
              <a:ext uri="{FF2B5EF4-FFF2-40B4-BE49-F238E27FC236}">
                <a16:creationId xmlns:a16="http://schemas.microsoft.com/office/drawing/2014/main" id="{A1187EE2-96E8-5F4A-B928-0CA269C85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8825" y="5421313"/>
            <a:ext cx="844550" cy="3667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salary</a:t>
            </a:r>
          </a:p>
        </p:txBody>
      </p:sp>
      <p:graphicFrame>
        <p:nvGraphicFramePr>
          <p:cNvPr id="11365" name="Group 101">
            <a:extLst>
              <a:ext uri="{FF2B5EF4-FFF2-40B4-BE49-F238E27FC236}">
                <a16:creationId xmlns:a16="http://schemas.microsoft.com/office/drawing/2014/main" id="{C0698430-E86E-E744-AEAB-4D1AD44E5847}"/>
              </a:ext>
            </a:extLst>
          </p:cNvPr>
          <p:cNvGraphicFramePr>
            <a:graphicFrameLocks noGrp="1"/>
          </p:cNvGraphicFramePr>
          <p:nvPr/>
        </p:nvGraphicFramePr>
        <p:xfrm>
          <a:off x="3381375" y="5784850"/>
          <a:ext cx="2593975" cy="731520"/>
        </p:xfrm>
        <a:graphic>
          <a:graphicData uri="http://schemas.openxmlformats.org/drawingml/2006/table">
            <a:tbl>
              <a:tblPr/>
              <a:tblGrid>
                <a:gridCol w="960438">
                  <a:extLst>
                    <a:ext uri="{9D8B030D-6E8A-4147-A177-3AD203B41FA5}">
                      <a16:colId xmlns:a16="http://schemas.microsoft.com/office/drawing/2014/main" val="1859222814"/>
                    </a:ext>
                  </a:extLst>
                </a:gridCol>
                <a:gridCol w="636587">
                  <a:extLst>
                    <a:ext uri="{9D8B030D-6E8A-4147-A177-3AD203B41FA5}">
                      <a16:colId xmlns:a16="http://schemas.microsoft.com/office/drawing/2014/main" val="4147704605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125104241"/>
                    </a:ext>
                  </a:extLst>
                </a:gridCol>
              </a:tblGrid>
              <a:tr h="3524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Bob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5964785"/>
                  </a:ext>
                </a:extLst>
              </a:tr>
              <a:tr h="350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Mike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90K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4309373"/>
                  </a:ext>
                </a:extLst>
              </a:tr>
            </a:tbl>
          </a:graphicData>
        </a:graphic>
      </p:graphicFrame>
      <p:sp>
        <p:nvSpPr>
          <p:cNvPr id="457872" name="Text Box 144">
            <a:extLst>
              <a:ext uri="{FF2B5EF4-FFF2-40B4-BE49-F238E27FC236}">
                <a16:creationId xmlns:a16="http://schemas.microsoft.com/office/drawing/2014/main" id="{B61C33CC-C044-6B4F-A729-ADEFF8E01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2175" y="5434013"/>
            <a:ext cx="781050" cy="3667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name</a:t>
            </a:r>
          </a:p>
        </p:txBody>
      </p:sp>
      <p:sp>
        <p:nvSpPr>
          <p:cNvPr id="457873" name="Text Box 145">
            <a:extLst>
              <a:ext uri="{FF2B5EF4-FFF2-40B4-BE49-F238E27FC236}">
                <a16:creationId xmlns:a16="http://schemas.microsoft.com/office/drawing/2014/main" id="{D7CD5603-4FE5-9F4E-843B-E301C5FE5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6575" y="5434013"/>
            <a:ext cx="577850" cy="3667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age</a:t>
            </a:r>
          </a:p>
        </p:txBody>
      </p:sp>
      <p:sp>
        <p:nvSpPr>
          <p:cNvPr id="457874" name="Text Box 146">
            <a:extLst>
              <a:ext uri="{FF2B5EF4-FFF2-40B4-BE49-F238E27FC236}">
                <a16:creationId xmlns:a16="http://schemas.microsoft.com/office/drawing/2014/main" id="{F38DF684-7BC6-0748-A5BB-580A37239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6025" y="5421313"/>
            <a:ext cx="844550" cy="3667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salary</a:t>
            </a:r>
          </a:p>
        </p:txBody>
      </p:sp>
      <p:graphicFrame>
        <p:nvGraphicFramePr>
          <p:cNvPr id="11366" name="Group 102">
            <a:extLst>
              <a:ext uri="{FF2B5EF4-FFF2-40B4-BE49-F238E27FC236}">
                <a16:creationId xmlns:a16="http://schemas.microsoft.com/office/drawing/2014/main" id="{F4F03A82-0CA4-5D4C-92D1-63E0AC0DF64E}"/>
              </a:ext>
            </a:extLst>
          </p:cNvPr>
          <p:cNvGraphicFramePr>
            <a:graphicFrameLocks noGrp="1"/>
          </p:cNvGraphicFramePr>
          <p:nvPr/>
        </p:nvGraphicFramePr>
        <p:xfrm>
          <a:off x="6416675" y="5784850"/>
          <a:ext cx="2593975" cy="731520"/>
        </p:xfrm>
        <a:graphic>
          <a:graphicData uri="http://schemas.openxmlformats.org/drawingml/2006/table">
            <a:tbl>
              <a:tblPr/>
              <a:tblGrid>
                <a:gridCol w="960438">
                  <a:extLst>
                    <a:ext uri="{9D8B030D-6E8A-4147-A177-3AD203B41FA5}">
                      <a16:colId xmlns:a16="http://schemas.microsoft.com/office/drawing/2014/main" val="1649431944"/>
                    </a:ext>
                  </a:extLst>
                </a:gridCol>
                <a:gridCol w="636587">
                  <a:extLst>
                    <a:ext uri="{9D8B030D-6E8A-4147-A177-3AD203B41FA5}">
                      <a16:colId xmlns:a16="http://schemas.microsoft.com/office/drawing/2014/main" val="827868809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874003214"/>
                    </a:ext>
                  </a:extLst>
                </a:gridCol>
              </a:tblGrid>
              <a:tr h="3524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Shideh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35K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7439568"/>
                  </a:ext>
                </a:extLst>
              </a:tr>
              <a:tr h="350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Angela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140K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166812"/>
                  </a:ext>
                </a:extLst>
              </a:tr>
            </a:tbl>
          </a:graphicData>
        </a:graphic>
      </p:graphicFrame>
      <p:sp>
        <p:nvSpPr>
          <p:cNvPr id="457889" name="Text Box 161">
            <a:extLst>
              <a:ext uri="{FF2B5EF4-FFF2-40B4-BE49-F238E27FC236}">
                <a16:creationId xmlns:a16="http://schemas.microsoft.com/office/drawing/2014/main" id="{60312103-3807-CF49-96FF-32A54E5A8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67475" y="5434013"/>
            <a:ext cx="781050" cy="3667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name</a:t>
            </a:r>
          </a:p>
        </p:txBody>
      </p:sp>
      <p:sp>
        <p:nvSpPr>
          <p:cNvPr id="457890" name="Text Box 162">
            <a:extLst>
              <a:ext uri="{FF2B5EF4-FFF2-40B4-BE49-F238E27FC236}">
                <a16:creationId xmlns:a16="http://schemas.microsoft.com/office/drawing/2014/main" id="{831193B3-BFA7-1A4E-AE2C-58BD55091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1875" y="5434013"/>
            <a:ext cx="577850" cy="3667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age</a:t>
            </a:r>
          </a:p>
        </p:txBody>
      </p:sp>
      <p:sp>
        <p:nvSpPr>
          <p:cNvPr id="457891" name="Text Box 163">
            <a:extLst>
              <a:ext uri="{FF2B5EF4-FFF2-40B4-BE49-F238E27FC236}">
                <a16:creationId xmlns:a16="http://schemas.microsoft.com/office/drawing/2014/main" id="{BA4BF0FB-2A0B-B244-9980-88738634A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325" y="5421313"/>
            <a:ext cx="844550" cy="3667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salary</a:t>
            </a:r>
          </a:p>
        </p:txBody>
      </p:sp>
      <p:sp>
        <p:nvSpPr>
          <p:cNvPr id="457911" name="Text Box 183">
            <a:extLst>
              <a:ext uri="{FF2B5EF4-FFF2-40B4-BE49-F238E27FC236}">
                <a16:creationId xmlns:a16="http://schemas.microsoft.com/office/drawing/2014/main" id="{E8C33EDB-AABC-DC4B-8A35-9556CD306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688" y="2047875"/>
            <a:ext cx="2105025" cy="10064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salary is the partitioning attribute.</a:t>
            </a:r>
          </a:p>
        </p:txBody>
      </p:sp>
      <p:sp>
        <p:nvSpPr>
          <p:cNvPr id="11368" name="Rectangle 104">
            <a:extLst>
              <a:ext uri="{FF2B5EF4-FFF2-40B4-BE49-F238E27FC236}">
                <a16:creationId xmlns:a16="http://schemas.microsoft.com/office/drawing/2014/main" id="{3E5BB9F9-3019-4949-B251-E6B2DD0A32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Hash Declustering</a:t>
            </a:r>
          </a:p>
        </p:txBody>
      </p:sp>
    </p:spTree>
    <p:extLst>
      <p:ext uri="{BB962C8B-B14F-4D97-AF65-F5344CB8AC3E}">
        <p14:creationId xmlns:p14="http://schemas.microsoft.com/office/powerpoint/2010/main" val="1834738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73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0ED2813-5410-BA43-930A-726A865BF6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Hash Declustering</a:t>
            </a:r>
          </a:p>
        </p:txBody>
      </p:sp>
      <p:sp>
        <p:nvSpPr>
          <p:cNvPr id="454659" name="Rectangle 3">
            <a:extLst>
              <a:ext uri="{FF2B5EF4-FFF2-40B4-BE49-F238E27FC236}">
                <a16:creationId xmlns:a16="http://schemas.microsoft.com/office/drawing/2014/main" id="{DCA1D812-B93E-7E48-9BD5-15A0F8C8E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638300"/>
            <a:ext cx="8388350" cy="431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028700" indent="-455613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>
                <a:effectLst>
                  <a:outerShdw blurRad="38100" dist="38100" dir="2700000" algn="tl">
                    <a:srgbClr val="C0C0C0"/>
                  </a:outerShdw>
                </a:effectLst>
              </a:rPr>
              <a:t>Selections with equality predicates referencing the partitioning attribute are directed to a single node:</a:t>
            </a:r>
          </a:p>
          <a:p>
            <a:pPr lvl="1" eaLnBrk="1" hangingPunct="1"/>
            <a:r>
              <a:rPr lang="en-US" altLang="en-US" sz="2200">
                <a:effectLst>
                  <a:outerShdw blurRad="38100" dist="38100" dir="2700000" algn="tl">
                    <a:srgbClr val="C0C0C0"/>
                  </a:outerShdw>
                </a:effectLst>
              </a:rPr>
              <a:t>Retrieve Emp where salary = 60K</a:t>
            </a:r>
          </a:p>
          <a:p>
            <a:pPr lvl="1" eaLnBrk="1" hangingPunct="1"/>
            <a:endParaRPr lang="en-US" altLang="en-US" sz="220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 eaLnBrk="1" hangingPunct="1"/>
            <a:endParaRPr lang="en-US" altLang="en-US" sz="220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 eaLnBrk="1" hangingPunct="1"/>
            <a:endParaRPr lang="en-US" altLang="en-US" sz="220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/>
            <a:r>
              <a:rPr lang="en-US" altLang="en-US" sz="2200">
                <a:effectLst>
                  <a:outerShdw blurRad="38100" dist="38100" dir="2700000" algn="tl">
                    <a:srgbClr val="C0C0C0"/>
                  </a:outerShdw>
                </a:effectLst>
              </a:rPr>
              <a:t>Equality predicates referencing a non-partitioning attribute and range predicates are directed to all nodes:</a:t>
            </a:r>
          </a:p>
          <a:p>
            <a:pPr lvl="1" eaLnBrk="1" hangingPunct="1"/>
            <a:r>
              <a:rPr lang="en-US" altLang="en-US" sz="2200">
                <a:effectLst>
                  <a:outerShdw blurRad="38100" dist="38100" dir="2700000" algn="tl">
                    <a:srgbClr val="C0C0C0"/>
                  </a:outerShdw>
                </a:effectLst>
              </a:rPr>
              <a:t>Retrieve Emp where age = 20 </a:t>
            </a:r>
          </a:p>
          <a:p>
            <a:pPr lvl="1" eaLnBrk="1" hangingPunct="1"/>
            <a:r>
              <a:rPr lang="en-US" altLang="en-US" sz="2200">
                <a:effectLst>
                  <a:outerShdw blurRad="38100" dist="38100" dir="2700000" algn="tl">
                    <a:srgbClr val="C0C0C0"/>
                  </a:outerShdw>
                </a:effectLst>
              </a:rPr>
              <a:t>Retrieve Emp where salary &lt; 20K</a:t>
            </a:r>
          </a:p>
          <a:p>
            <a:pPr lvl="1" eaLnBrk="1" hangingPunct="1"/>
            <a:endParaRPr lang="en-US" altLang="en-US" sz="22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54660" name="Text Box 4">
            <a:extLst>
              <a:ext uri="{FF2B5EF4-FFF2-40B4-BE49-F238E27FC236}">
                <a16:creationId xmlns:a16="http://schemas.microsoft.com/office/drawing/2014/main" id="{AF74E665-0FBD-3847-8700-D0ED244F3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819400"/>
            <a:ext cx="2311400" cy="9159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SELECT *</a:t>
            </a:r>
          </a:p>
          <a:p>
            <a:pPr eaLnBrk="1" hangingPunct="1">
              <a:defRPr/>
            </a:pPr>
            <a:r>
              <a:rPr lang="en-US" sz="1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FROM 	Emp</a:t>
            </a:r>
          </a:p>
          <a:p>
            <a:pPr eaLnBrk="1" hangingPunct="1">
              <a:defRPr/>
            </a:pPr>
            <a:r>
              <a:rPr lang="en-US" sz="1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WHERE salary=60K</a:t>
            </a:r>
          </a:p>
        </p:txBody>
      </p:sp>
      <p:sp>
        <p:nvSpPr>
          <p:cNvPr id="454661" name="Text Box 5">
            <a:extLst>
              <a:ext uri="{FF2B5EF4-FFF2-40B4-BE49-F238E27FC236}">
                <a16:creationId xmlns:a16="http://schemas.microsoft.com/office/drawing/2014/main" id="{193A2AEC-7278-4646-8E9E-A604C43A93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562600"/>
            <a:ext cx="2311400" cy="91598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SELECT *</a:t>
            </a:r>
          </a:p>
          <a:p>
            <a:pPr eaLnBrk="1" hangingPunct="1">
              <a:defRPr/>
            </a:pPr>
            <a:r>
              <a:rPr lang="en-US" sz="1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FROM 	Emp</a:t>
            </a:r>
          </a:p>
          <a:p>
            <a:pPr eaLnBrk="1" hangingPunct="1">
              <a:defRPr/>
            </a:pPr>
            <a:r>
              <a:rPr lang="en-US" sz="18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WHERE salary&lt;20K</a:t>
            </a:r>
          </a:p>
        </p:txBody>
      </p:sp>
    </p:spTree>
    <p:extLst>
      <p:ext uri="{BB962C8B-B14F-4D97-AF65-F5344CB8AC3E}">
        <p14:creationId xmlns:p14="http://schemas.microsoft.com/office/powerpoint/2010/main" val="2502090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73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747" name="Group 3">
            <a:extLst>
              <a:ext uri="{FF2B5EF4-FFF2-40B4-BE49-F238E27FC236}">
                <a16:creationId xmlns:a16="http://schemas.microsoft.com/office/drawing/2014/main" id="{CF432637-8A1F-5749-8EFA-9BBA95569F6D}"/>
              </a:ext>
            </a:extLst>
          </p:cNvPr>
          <p:cNvGraphicFramePr>
            <a:graphicFrameLocks noGrp="1"/>
          </p:cNvGraphicFramePr>
          <p:nvPr/>
        </p:nvGraphicFramePr>
        <p:xfrm>
          <a:off x="3403600" y="1849438"/>
          <a:ext cx="2543175" cy="2194560"/>
        </p:xfrm>
        <a:graphic>
          <a:graphicData uri="http://schemas.openxmlformats.org/drawingml/2006/table">
            <a:tbl>
              <a:tblPr/>
              <a:tblGrid>
                <a:gridCol w="1028700">
                  <a:extLst>
                    <a:ext uri="{9D8B030D-6E8A-4147-A177-3AD203B41FA5}">
                      <a16:colId xmlns:a16="http://schemas.microsoft.com/office/drawing/2014/main" val="1339733657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292387394"/>
                    </a:ext>
                  </a:extLst>
                </a:gridCol>
                <a:gridCol w="917575">
                  <a:extLst>
                    <a:ext uri="{9D8B030D-6E8A-4147-A177-3AD203B41FA5}">
                      <a16:colId xmlns:a16="http://schemas.microsoft.com/office/drawing/2014/main" val="1561253943"/>
                    </a:ext>
                  </a:extLst>
                </a:gridCol>
              </a:tblGrid>
              <a:tr h="314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Bob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94009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Shideh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35K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0596117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Ted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60K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660950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Kevin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120K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278637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Angela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140K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3415095"/>
                  </a:ext>
                </a:extLst>
              </a:tr>
              <a:tr h="314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Mike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90K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3912686"/>
                  </a:ext>
                </a:extLst>
              </a:tr>
            </a:tbl>
          </a:graphicData>
        </a:graphic>
      </p:graphicFrame>
      <p:sp>
        <p:nvSpPr>
          <p:cNvPr id="457769" name="Text Box 41">
            <a:extLst>
              <a:ext uri="{FF2B5EF4-FFF2-40B4-BE49-F238E27FC236}">
                <a16:creationId xmlns:a16="http://schemas.microsoft.com/office/drawing/2014/main" id="{46DBCE53-623D-CC40-B1C7-F68F9B497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3275" y="1536700"/>
            <a:ext cx="781050" cy="3667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name</a:t>
            </a:r>
          </a:p>
        </p:txBody>
      </p:sp>
      <p:sp>
        <p:nvSpPr>
          <p:cNvPr id="457770" name="Text Box 42">
            <a:extLst>
              <a:ext uri="{FF2B5EF4-FFF2-40B4-BE49-F238E27FC236}">
                <a16:creationId xmlns:a16="http://schemas.microsoft.com/office/drawing/2014/main" id="{508FBCFB-AC9C-F345-AB94-6D48E9B797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3875" y="1536700"/>
            <a:ext cx="577850" cy="3667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age</a:t>
            </a:r>
          </a:p>
        </p:txBody>
      </p:sp>
      <p:sp>
        <p:nvSpPr>
          <p:cNvPr id="457771" name="Text Box 43">
            <a:extLst>
              <a:ext uri="{FF2B5EF4-FFF2-40B4-BE49-F238E27FC236}">
                <a16:creationId xmlns:a16="http://schemas.microsoft.com/office/drawing/2014/main" id="{D15DBD9E-3976-F341-AE47-9B3BB88057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25" y="1524000"/>
            <a:ext cx="844550" cy="3667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salary</a:t>
            </a:r>
          </a:p>
        </p:txBody>
      </p:sp>
      <p:sp>
        <p:nvSpPr>
          <p:cNvPr id="457911" name="Text Box 183">
            <a:extLst>
              <a:ext uri="{FF2B5EF4-FFF2-40B4-BE49-F238E27FC236}">
                <a16:creationId xmlns:a16="http://schemas.microsoft.com/office/drawing/2014/main" id="{9FE42677-86F9-5C4F-B3B9-DADB146E4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688" y="2047875"/>
            <a:ext cx="2105025" cy="10064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salary is the partitioning attribute.</a:t>
            </a:r>
          </a:p>
        </p:txBody>
      </p:sp>
      <p:sp>
        <p:nvSpPr>
          <p:cNvPr id="464929" name="AutoShape 33">
            <a:extLst>
              <a:ext uri="{FF2B5EF4-FFF2-40B4-BE49-F238E27FC236}">
                <a16:creationId xmlns:a16="http://schemas.microsoft.com/office/drawing/2014/main" id="{895B5368-019E-064E-9FBF-E614FFD4B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400" y="4876800"/>
            <a:ext cx="2844800" cy="1905000"/>
          </a:xfrm>
          <a:prstGeom prst="can">
            <a:avLst>
              <a:gd name="adj" fmla="val 25000"/>
            </a:avLst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464930" name="AutoShape 34">
            <a:extLst>
              <a:ext uri="{FF2B5EF4-FFF2-40B4-BE49-F238E27FC236}">
                <a16:creationId xmlns:a16="http://schemas.microsoft.com/office/drawing/2014/main" id="{C08CE487-6F01-EF4A-8BD8-1A9C55A71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1200" y="4864100"/>
            <a:ext cx="2844800" cy="1905000"/>
          </a:xfrm>
          <a:prstGeom prst="can">
            <a:avLst>
              <a:gd name="adj" fmla="val 25000"/>
            </a:avLst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464931" name="AutoShape 35">
            <a:extLst>
              <a:ext uri="{FF2B5EF4-FFF2-40B4-BE49-F238E27FC236}">
                <a16:creationId xmlns:a16="http://schemas.microsoft.com/office/drawing/2014/main" id="{801858AD-6BC4-C646-8EB5-B87FA1AF9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3800" y="4864100"/>
            <a:ext cx="2844800" cy="1905000"/>
          </a:xfrm>
          <a:prstGeom prst="can">
            <a:avLst>
              <a:gd name="adj" fmla="val 25000"/>
            </a:avLst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464933" name="Line 37">
            <a:extLst>
              <a:ext uri="{FF2B5EF4-FFF2-40B4-BE49-F238E27FC236}">
                <a16:creationId xmlns:a16="http://schemas.microsoft.com/office/drawing/2014/main" id="{B0F78384-489C-FE4B-9E8B-75D34FE251D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4013200"/>
            <a:ext cx="1588" cy="10033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464934" name="Freeform 38">
            <a:extLst>
              <a:ext uri="{FF2B5EF4-FFF2-40B4-BE49-F238E27FC236}">
                <a16:creationId xmlns:a16="http://schemas.microsoft.com/office/drawing/2014/main" id="{4608C627-4745-834E-8DB3-495D5E470650}"/>
              </a:ext>
            </a:extLst>
          </p:cNvPr>
          <p:cNvSpPr>
            <a:spLocks/>
          </p:cNvSpPr>
          <p:nvPr/>
        </p:nvSpPr>
        <p:spPr bwMode="auto">
          <a:xfrm>
            <a:off x="1320800" y="4013200"/>
            <a:ext cx="3354388" cy="1003300"/>
          </a:xfrm>
          <a:custGeom>
            <a:avLst/>
            <a:gdLst/>
            <a:ahLst/>
            <a:cxnLst>
              <a:cxn ang="0">
                <a:pos x="2088" y="0"/>
              </a:cxn>
              <a:cxn ang="0">
                <a:pos x="2016" y="152"/>
              </a:cxn>
              <a:cxn ang="0">
                <a:pos x="1504" y="384"/>
              </a:cxn>
              <a:cxn ang="0">
                <a:pos x="352" y="400"/>
              </a:cxn>
              <a:cxn ang="0">
                <a:pos x="0" y="632"/>
              </a:cxn>
            </a:cxnLst>
            <a:rect l="0" t="0" r="r" b="b"/>
            <a:pathLst>
              <a:path w="2113" h="632">
                <a:moveTo>
                  <a:pt x="2088" y="0"/>
                </a:moveTo>
                <a:cubicBezTo>
                  <a:pt x="2100" y="44"/>
                  <a:pt x="2113" y="88"/>
                  <a:pt x="2016" y="152"/>
                </a:cubicBezTo>
                <a:cubicBezTo>
                  <a:pt x="1919" y="216"/>
                  <a:pt x="1781" y="343"/>
                  <a:pt x="1504" y="384"/>
                </a:cubicBezTo>
                <a:cubicBezTo>
                  <a:pt x="1227" y="425"/>
                  <a:pt x="603" y="359"/>
                  <a:pt x="352" y="400"/>
                </a:cubicBezTo>
                <a:cubicBezTo>
                  <a:pt x="101" y="441"/>
                  <a:pt x="50" y="536"/>
                  <a:pt x="0" y="632"/>
                </a:cubicBezTo>
              </a:path>
            </a:pathLst>
          </a:custGeom>
          <a:noFill/>
          <a:ln w="28575" cap="flat" cmpd="sng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464935" name="Freeform 39">
            <a:extLst>
              <a:ext uri="{FF2B5EF4-FFF2-40B4-BE49-F238E27FC236}">
                <a16:creationId xmlns:a16="http://schemas.microsoft.com/office/drawing/2014/main" id="{B7FF72CB-09DD-974A-9EC4-617CB45C59D2}"/>
              </a:ext>
            </a:extLst>
          </p:cNvPr>
          <p:cNvSpPr>
            <a:spLocks/>
          </p:cNvSpPr>
          <p:nvPr/>
        </p:nvSpPr>
        <p:spPr bwMode="auto">
          <a:xfrm flipH="1">
            <a:off x="4622800" y="4013200"/>
            <a:ext cx="3354388" cy="1003300"/>
          </a:xfrm>
          <a:custGeom>
            <a:avLst/>
            <a:gdLst/>
            <a:ahLst/>
            <a:cxnLst>
              <a:cxn ang="0">
                <a:pos x="2088" y="0"/>
              </a:cxn>
              <a:cxn ang="0">
                <a:pos x="2016" y="152"/>
              </a:cxn>
              <a:cxn ang="0">
                <a:pos x="1504" y="384"/>
              </a:cxn>
              <a:cxn ang="0">
                <a:pos x="352" y="400"/>
              </a:cxn>
              <a:cxn ang="0">
                <a:pos x="0" y="632"/>
              </a:cxn>
            </a:cxnLst>
            <a:rect l="0" t="0" r="r" b="b"/>
            <a:pathLst>
              <a:path w="2113" h="632">
                <a:moveTo>
                  <a:pt x="2088" y="0"/>
                </a:moveTo>
                <a:cubicBezTo>
                  <a:pt x="2100" y="44"/>
                  <a:pt x="2113" y="88"/>
                  <a:pt x="2016" y="152"/>
                </a:cubicBezTo>
                <a:cubicBezTo>
                  <a:pt x="1919" y="216"/>
                  <a:pt x="1781" y="343"/>
                  <a:pt x="1504" y="384"/>
                </a:cubicBezTo>
                <a:cubicBezTo>
                  <a:pt x="1227" y="425"/>
                  <a:pt x="603" y="359"/>
                  <a:pt x="352" y="400"/>
                </a:cubicBezTo>
                <a:cubicBezTo>
                  <a:pt x="101" y="441"/>
                  <a:pt x="50" y="536"/>
                  <a:pt x="0" y="632"/>
                </a:cubicBezTo>
              </a:path>
            </a:pathLst>
          </a:custGeom>
          <a:noFill/>
          <a:ln w="28575" cap="flat" cmpd="sng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graphicFrame>
        <p:nvGraphicFramePr>
          <p:cNvPr id="31899" name="Group 155">
            <a:extLst>
              <a:ext uri="{FF2B5EF4-FFF2-40B4-BE49-F238E27FC236}">
                <a16:creationId xmlns:a16="http://schemas.microsoft.com/office/drawing/2014/main" id="{43EECD67-FCCC-3546-A291-8D35C2D02EF3}"/>
              </a:ext>
            </a:extLst>
          </p:cNvPr>
          <p:cNvGraphicFramePr>
            <a:graphicFrameLocks noGrp="1"/>
          </p:cNvGraphicFramePr>
          <p:nvPr/>
        </p:nvGraphicFramePr>
        <p:xfrm>
          <a:off x="384175" y="5784850"/>
          <a:ext cx="2593975" cy="731520"/>
        </p:xfrm>
        <a:graphic>
          <a:graphicData uri="http://schemas.openxmlformats.org/drawingml/2006/table">
            <a:tbl>
              <a:tblPr/>
              <a:tblGrid>
                <a:gridCol w="960438">
                  <a:extLst>
                    <a:ext uri="{9D8B030D-6E8A-4147-A177-3AD203B41FA5}">
                      <a16:colId xmlns:a16="http://schemas.microsoft.com/office/drawing/2014/main" val="2612279645"/>
                    </a:ext>
                  </a:extLst>
                </a:gridCol>
                <a:gridCol w="636587">
                  <a:extLst>
                    <a:ext uri="{9D8B030D-6E8A-4147-A177-3AD203B41FA5}">
                      <a16:colId xmlns:a16="http://schemas.microsoft.com/office/drawing/2014/main" val="1837412078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973651258"/>
                    </a:ext>
                  </a:extLst>
                </a:gridCol>
              </a:tblGrid>
              <a:tr h="3524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Bob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497752"/>
                  </a:ext>
                </a:extLst>
              </a:tr>
              <a:tr h="350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Shideh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35K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530857"/>
                  </a:ext>
                </a:extLst>
              </a:tr>
            </a:tbl>
          </a:graphicData>
        </a:graphic>
      </p:graphicFrame>
      <p:sp>
        <p:nvSpPr>
          <p:cNvPr id="464954" name="Text Box 58">
            <a:extLst>
              <a:ext uri="{FF2B5EF4-FFF2-40B4-BE49-F238E27FC236}">
                <a16:creationId xmlns:a16="http://schemas.microsoft.com/office/drawing/2014/main" id="{2C44AC3A-F49C-E346-A4FA-151A43231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975" y="5434013"/>
            <a:ext cx="781050" cy="3667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name</a:t>
            </a:r>
          </a:p>
        </p:txBody>
      </p:sp>
      <p:sp>
        <p:nvSpPr>
          <p:cNvPr id="464955" name="Text Box 59">
            <a:extLst>
              <a:ext uri="{FF2B5EF4-FFF2-40B4-BE49-F238E27FC236}">
                <a16:creationId xmlns:a16="http://schemas.microsoft.com/office/drawing/2014/main" id="{49323F1B-45DC-0147-9759-B552431D5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375" y="5434013"/>
            <a:ext cx="577850" cy="3667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age</a:t>
            </a:r>
          </a:p>
        </p:txBody>
      </p:sp>
      <p:sp>
        <p:nvSpPr>
          <p:cNvPr id="464956" name="Text Box 60">
            <a:extLst>
              <a:ext uri="{FF2B5EF4-FFF2-40B4-BE49-F238E27FC236}">
                <a16:creationId xmlns:a16="http://schemas.microsoft.com/office/drawing/2014/main" id="{5FA23980-E137-934B-8CE4-F55A95E232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8825" y="5421313"/>
            <a:ext cx="844550" cy="3667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salary</a:t>
            </a:r>
          </a:p>
        </p:txBody>
      </p:sp>
      <p:graphicFrame>
        <p:nvGraphicFramePr>
          <p:cNvPr id="31900" name="Group 156">
            <a:extLst>
              <a:ext uri="{FF2B5EF4-FFF2-40B4-BE49-F238E27FC236}">
                <a16:creationId xmlns:a16="http://schemas.microsoft.com/office/drawing/2014/main" id="{98037E1A-1648-DC4B-89A4-8C901F8F3D13}"/>
              </a:ext>
            </a:extLst>
          </p:cNvPr>
          <p:cNvGraphicFramePr>
            <a:graphicFrameLocks noGrp="1"/>
          </p:cNvGraphicFramePr>
          <p:nvPr/>
        </p:nvGraphicFramePr>
        <p:xfrm>
          <a:off x="3355975" y="5784850"/>
          <a:ext cx="2593975" cy="731520"/>
        </p:xfrm>
        <a:graphic>
          <a:graphicData uri="http://schemas.openxmlformats.org/drawingml/2006/table">
            <a:tbl>
              <a:tblPr/>
              <a:tblGrid>
                <a:gridCol w="960438">
                  <a:extLst>
                    <a:ext uri="{9D8B030D-6E8A-4147-A177-3AD203B41FA5}">
                      <a16:colId xmlns:a16="http://schemas.microsoft.com/office/drawing/2014/main" val="2568749618"/>
                    </a:ext>
                  </a:extLst>
                </a:gridCol>
                <a:gridCol w="636587">
                  <a:extLst>
                    <a:ext uri="{9D8B030D-6E8A-4147-A177-3AD203B41FA5}">
                      <a16:colId xmlns:a16="http://schemas.microsoft.com/office/drawing/2014/main" val="4260009007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1749617907"/>
                    </a:ext>
                  </a:extLst>
                </a:gridCol>
              </a:tblGrid>
              <a:tr h="3524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Ted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60K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4602083"/>
                  </a:ext>
                </a:extLst>
              </a:tr>
              <a:tr h="350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Mike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90K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471888"/>
                  </a:ext>
                </a:extLst>
              </a:tr>
            </a:tbl>
          </a:graphicData>
        </a:graphic>
      </p:graphicFrame>
      <p:sp>
        <p:nvSpPr>
          <p:cNvPr id="464971" name="Text Box 75">
            <a:extLst>
              <a:ext uri="{FF2B5EF4-FFF2-40B4-BE49-F238E27FC236}">
                <a16:creationId xmlns:a16="http://schemas.microsoft.com/office/drawing/2014/main" id="{DC6694CF-8883-8A44-9331-91EB631B86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6775" y="5434013"/>
            <a:ext cx="781050" cy="3667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name</a:t>
            </a:r>
          </a:p>
        </p:txBody>
      </p:sp>
      <p:sp>
        <p:nvSpPr>
          <p:cNvPr id="464972" name="Text Box 76">
            <a:extLst>
              <a:ext uri="{FF2B5EF4-FFF2-40B4-BE49-F238E27FC236}">
                <a16:creationId xmlns:a16="http://schemas.microsoft.com/office/drawing/2014/main" id="{DA61CEF5-783F-C246-9A6D-0034375E0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1175" y="5434013"/>
            <a:ext cx="577850" cy="3667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age</a:t>
            </a:r>
          </a:p>
        </p:txBody>
      </p:sp>
      <p:sp>
        <p:nvSpPr>
          <p:cNvPr id="464973" name="Text Box 77">
            <a:extLst>
              <a:ext uri="{FF2B5EF4-FFF2-40B4-BE49-F238E27FC236}">
                <a16:creationId xmlns:a16="http://schemas.microsoft.com/office/drawing/2014/main" id="{2AC0DDBE-3685-1743-BD54-DD939C1D4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0625" y="5421313"/>
            <a:ext cx="844550" cy="3667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salary</a:t>
            </a:r>
          </a:p>
        </p:txBody>
      </p:sp>
      <p:graphicFrame>
        <p:nvGraphicFramePr>
          <p:cNvPr id="31901" name="Group 157">
            <a:extLst>
              <a:ext uri="{FF2B5EF4-FFF2-40B4-BE49-F238E27FC236}">
                <a16:creationId xmlns:a16="http://schemas.microsoft.com/office/drawing/2014/main" id="{C666915A-5AE2-F141-A210-350753C69422}"/>
              </a:ext>
            </a:extLst>
          </p:cNvPr>
          <p:cNvGraphicFramePr>
            <a:graphicFrameLocks noGrp="1"/>
          </p:cNvGraphicFramePr>
          <p:nvPr/>
        </p:nvGraphicFramePr>
        <p:xfrm>
          <a:off x="6391275" y="5784850"/>
          <a:ext cx="2593975" cy="731520"/>
        </p:xfrm>
        <a:graphic>
          <a:graphicData uri="http://schemas.openxmlformats.org/drawingml/2006/table">
            <a:tbl>
              <a:tblPr/>
              <a:tblGrid>
                <a:gridCol w="960438">
                  <a:extLst>
                    <a:ext uri="{9D8B030D-6E8A-4147-A177-3AD203B41FA5}">
                      <a16:colId xmlns:a16="http://schemas.microsoft.com/office/drawing/2014/main" val="3608500040"/>
                    </a:ext>
                  </a:extLst>
                </a:gridCol>
                <a:gridCol w="636587">
                  <a:extLst>
                    <a:ext uri="{9D8B030D-6E8A-4147-A177-3AD203B41FA5}">
                      <a16:colId xmlns:a16="http://schemas.microsoft.com/office/drawing/2014/main" val="408993630"/>
                    </a:ext>
                  </a:extLst>
                </a:gridCol>
                <a:gridCol w="996950">
                  <a:extLst>
                    <a:ext uri="{9D8B030D-6E8A-4147-A177-3AD203B41FA5}">
                      <a16:colId xmlns:a16="http://schemas.microsoft.com/office/drawing/2014/main" val="2842785540"/>
                    </a:ext>
                  </a:extLst>
                </a:gridCol>
              </a:tblGrid>
              <a:tr h="3524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Kevin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120K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202219"/>
                  </a:ext>
                </a:extLst>
              </a:tr>
              <a:tr h="3508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Angela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140K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8407240"/>
                  </a:ext>
                </a:extLst>
              </a:tr>
            </a:tbl>
          </a:graphicData>
        </a:graphic>
      </p:graphicFrame>
      <p:sp>
        <p:nvSpPr>
          <p:cNvPr id="464988" name="Text Box 92">
            <a:extLst>
              <a:ext uri="{FF2B5EF4-FFF2-40B4-BE49-F238E27FC236}">
                <a16:creationId xmlns:a16="http://schemas.microsoft.com/office/drawing/2014/main" id="{4D4A8FDE-17D3-D04F-8DD3-73586B005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2075" y="5434013"/>
            <a:ext cx="781050" cy="3667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name</a:t>
            </a:r>
          </a:p>
        </p:txBody>
      </p:sp>
      <p:sp>
        <p:nvSpPr>
          <p:cNvPr id="464989" name="Text Box 93">
            <a:extLst>
              <a:ext uri="{FF2B5EF4-FFF2-40B4-BE49-F238E27FC236}">
                <a16:creationId xmlns:a16="http://schemas.microsoft.com/office/drawing/2014/main" id="{AEDFD23D-1E2C-5B4C-899F-0F508D067D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6475" y="5434013"/>
            <a:ext cx="577850" cy="3667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age</a:t>
            </a:r>
          </a:p>
        </p:txBody>
      </p:sp>
      <p:sp>
        <p:nvSpPr>
          <p:cNvPr id="464990" name="Text Box 94">
            <a:extLst>
              <a:ext uri="{FF2B5EF4-FFF2-40B4-BE49-F238E27FC236}">
                <a16:creationId xmlns:a16="http://schemas.microsoft.com/office/drawing/2014/main" id="{B42825D4-6812-6E4D-86D9-FB00AE4922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5925" y="5421313"/>
            <a:ext cx="844550" cy="3667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salary</a:t>
            </a:r>
          </a:p>
        </p:txBody>
      </p:sp>
      <p:sp>
        <p:nvSpPr>
          <p:cNvPr id="464991" name="Text Box 95">
            <a:extLst>
              <a:ext uri="{FF2B5EF4-FFF2-40B4-BE49-F238E27FC236}">
                <a16:creationId xmlns:a16="http://schemas.microsoft.com/office/drawing/2014/main" id="{1D8034CD-4BA6-B94A-B8AA-3CC2522AA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238" y="4900613"/>
            <a:ext cx="876300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0-50K</a:t>
            </a:r>
          </a:p>
        </p:txBody>
      </p:sp>
      <p:sp>
        <p:nvSpPr>
          <p:cNvPr id="464992" name="Text Box 96">
            <a:extLst>
              <a:ext uri="{FF2B5EF4-FFF2-40B4-BE49-F238E27FC236}">
                <a16:creationId xmlns:a16="http://schemas.microsoft.com/office/drawing/2014/main" id="{B8FAA816-4055-FA48-8289-CCAEAA7CC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2263" y="4900613"/>
            <a:ext cx="1343025" cy="3968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51K-100K</a:t>
            </a:r>
          </a:p>
        </p:txBody>
      </p:sp>
      <p:sp>
        <p:nvSpPr>
          <p:cNvPr id="464993" name="Text Box 97">
            <a:extLst>
              <a:ext uri="{FF2B5EF4-FFF2-40B4-BE49-F238E27FC236}">
                <a16:creationId xmlns:a16="http://schemas.microsoft.com/office/drawing/2014/main" id="{AA704071-D7E3-AE40-B2B6-348D0AC79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825" y="4802188"/>
            <a:ext cx="1130300" cy="5191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101K-</a:t>
            </a:r>
            <a:r>
              <a:rPr lang="en-US" altLang="en-US" sz="28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anose="020B0604020202020204" pitchFamily="34" charset="0"/>
              </a:rPr>
              <a:t>∞</a:t>
            </a:r>
          </a:p>
        </p:txBody>
      </p:sp>
      <p:sp>
        <p:nvSpPr>
          <p:cNvPr id="31902" name="Rectangle 158">
            <a:extLst>
              <a:ext uri="{FF2B5EF4-FFF2-40B4-BE49-F238E27FC236}">
                <a16:creationId xmlns:a16="http://schemas.microsoft.com/office/drawing/2014/main" id="{74960E19-7AC4-4542-AC80-A380E10E78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Range Declustering</a:t>
            </a:r>
          </a:p>
        </p:txBody>
      </p:sp>
    </p:spTree>
    <p:extLst>
      <p:ext uri="{BB962C8B-B14F-4D97-AF65-F5344CB8AC3E}">
        <p14:creationId xmlns:p14="http://schemas.microsoft.com/office/powerpoint/2010/main" val="350318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73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08253B08-6739-0048-A41E-E0CFD1610B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Range Declustering</a:t>
            </a:r>
          </a:p>
        </p:txBody>
      </p:sp>
      <p:sp>
        <p:nvSpPr>
          <p:cNvPr id="454659" name="Rectangle 3">
            <a:extLst>
              <a:ext uri="{FF2B5EF4-FFF2-40B4-BE49-F238E27FC236}">
                <a16:creationId xmlns:a16="http://schemas.microsoft.com/office/drawing/2014/main" id="{C139B1B6-F9F6-C04F-9C4D-F5161DC19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638300"/>
            <a:ext cx="8388350" cy="471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1028700" indent="-455613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>
                <a:effectLst>
                  <a:outerShdw blurRad="38100" dist="38100" dir="2700000" algn="tl">
                    <a:srgbClr val="C0C0C0"/>
                  </a:outerShdw>
                </a:effectLst>
              </a:rPr>
              <a:t>Equality and range predicates referencing the partitioning attribute are directed to a subset of nodes:</a:t>
            </a:r>
          </a:p>
          <a:p>
            <a:pPr eaLnBrk="1" hangingPunct="1"/>
            <a:endParaRPr lang="en-US" altLang="en-US" sz="220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 eaLnBrk="1" hangingPunct="1"/>
            <a:r>
              <a:rPr lang="en-US" altLang="en-US" sz="2200">
                <a:effectLst>
                  <a:outerShdw blurRad="38100" dist="38100" dir="2700000" algn="tl">
                    <a:srgbClr val="C0C0C0"/>
                  </a:outerShdw>
                </a:effectLst>
              </a:rPr>
              <a:t>Retrieve Emp where salary = 60K</a:t>
            </a:r>
          </a:p>
          <a:p>
            <a:pPr lvl="1" eaLnBrk="1" hangingPunct="1"/>
            <a:r>
              <a:rPr lang="en-US" altLang="en-US" sz="2200">
                <a:effectLst>
                  <a:outerShdw blurRad="38100" dist="38100" dir="2700000" algn="tl">
                    <a:srgbClr val="C0C0C0"/>
                  </a:outerShdw>
                </a:effectLst>
              </a:rPr>
              <a:t>Retrieve Emp where salary &lt; 20K</a:t>
            </a:r>
          </a:p>
          <a:p>
            <a:pPr lvl="1" eaLnBrk="1" hangingPunct="1"/>
            <a:endParaRPr lang="en-US" altLang="en-US" sz="220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 eaLnBrk="1" hangingPunct="1"/>
            <a:endParaRPr lang="en-US" altLang="en-US" sz="220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 eaLnBrk="1" hangingPunct="1"/>
            <a:endParaRPr lang="en-US" altLang="en-US" sz="220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 eaLnBrk="1" hangingPunct="1"/>
            <a:endParaRPr lang="en-US" altLang="en-US" sz="220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/>
            <a:r>
              <a:rPr lang="en-US" altLang="en-US" sz="2200">
                <a:effectLst>
                  <a:outerShdw blurRad="38100" dist="38100" dir="2700000" algn="tl">
                    <a:srgbClr val="C0C0C0"/>
                  </a:outerShdw>
                </a:effectLst>
              </a:rPr>
              <a:t>Predicates referencing a non-partitioning attribute are directed to all nodes.</a:t>
            </a:r>
          </a:p>
          <a:p>
            <a:pPr lvl="1" eaLnBrk="1" hangingPunct="1"/>
            <a:endParaRPr lang="en-US" altLang="en-US" sz="22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55684" name="Text Box 4">
            <a:extLst>
              <a:ext uri="{FF2B5EF4-FFF2-40B4-BE49-F238E27FC236}">
                <a16:creationId xmlns:a16="http://schemas.microsoft.com/office/drawing/2014/main" id="{8BECF5CD-9C3B-2E42-AC99-565BF1B66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3625850"/>
            <a:ext cx="3733800" cy="6413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 the example, both queries are directed to one node.</a:t>
            </a:r>
          </a:p>
        </p:txBody>
      </p:sp>
    </p:spTree>
    <p:extLst>
      <p:ext uri="{BB962C8B-B14F-4D97-AF65-F5344CB8AC3E}">
        <p14:creationId xmlns:p14="http://schemas.microsoft.com/office/powerpoint/2010/main" val="1515641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73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03" name="Picture 11">
            <a:extLst>
              <a:ext uri="{FF2B5EF4-FFF2-40B4-BE49-F238E27FC236}">
                <a16:creationId xmlns:a16="http://schemas.microsoft.com/office/drawing/2014/main" id="{ECAC8CA1-BBDE-1240-8DE5-B0E9D0878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438400"/>
            <a:ext cx="4170363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6707" name="Rectangle 3">
            <a:extLst>
              <a:ext uri="{FF2B5EF4-FFF2-40B4-BE49-F238E27FC236}">
                <a16:creationId xmlns:a16="http://schemas.microsoft.com/office/drawing/2014/main" id="{EF7E3D48-49C2-A249-8EF7-DAC7369196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600200"/>
            <a:ext cx="4038600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Range selection predicate using a clustered B</a:t>
            </a:r>
            <a:r>
              <a:rPr lang="en-US" altLang="en-US" sz="2400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-tree</a:t>
            </a:r>
          </a:p>
          <a:p>
            <a:pPr eaLnBrk="1" hangingPunct="1"/>
            <a:endParaRPr lang="en-US" altLang="en-US" sz="240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/>
            <a:r>
              <a:rPr lang="en-US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0.01% selectivity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	(10 records)</a:t>
            </a:r>
          </a:p>
        </p:txBody>
      </p:sp>
      <p:sp>
        <p:nvSpPr>
          <p:cNvPr id="456709" name="Text Box 5">
            <a:extLst>
              <a:ext uri="{FF2B5EF4-FFF2-40B4-BE49-F238E27FC236}">
                <a16:creationId xmlns:a16="http://schemas.microsoft.com/office/drawing/2014/main" id="{DABB66EE-1784-5C47-8965-5A20A90F6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3048000"/>
            <a:ext cx="857250" cy="3667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+mn-ea"/>
              </a:rPr>
              <a:t>Range</a:t>
            </a:r>
          </a:p>
        </p:txBody>
      </p:sp>
      <p:sp>
        <p:nvSpPr>
          <p:cNvPr id="456710" name="Text Box 6">
            <a:extLst>
              <a:ext uri="{FF2B5EF4-FFF2-40B4-BE49-F238E27FC236}">
                <a16:creationId xmlns:a16="http://schemas.microsoft.com/office/drawing/2014/main" id="{6E01ADEC-E329-0247-994C-BDCAED3818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334000"/>
            <a:ext cx="2965450" cy="3667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+mn-ea"/>
              </a:rPr>
              <a:t>Hash/Random/Round-robin</a:t>
            </a:r>
          </a:p>
        </p:txBody>
      </p:sp>
      <p:sp>
        <p:nvSpPr>
          <p:cNvPr id="456711" name="Text Box 7">
            <a:extLst>
              <a:ext uri="{FF2B5EF4-FFF2-40B4-BE49-F238E27FC236}">
                <a16:creationId xmlns:a16="http://schemas.microsoft.com/office/drawing/2014/main" id="{FD3DAD7D-997D-914A-BDFD-D8F1F05281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6415088"/>
            <a:ext cx="2838450" cy="3667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Multiprogramming Level</a:t>
            </a:r>
          </a:p>
        </p:txBody>
      </p:sp>
      <p:sp>
        <p:nvSpPr>
          <p:cNvPr id="456712" name="Text Box 8">
            <a:extLst>
              <a:ext uri="{FF2B5EF4-FFF2-40B4-BE49-F238E27FC236}">
                <a16:creationId xmlns:a16="http://schemas.microsoft.com/office/drawing/2014/main" id="{F4AF7F66-BE74-EC41-8C8E-42732F8D6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752600"/>
            <a:ext cx="2076450" cy="6413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b="1">
                <a:effectLst>
                  <a:outerShdw blurRad="38100" dist="38100" dir="2700000" algn="tl">
                    <a:srgbClr val="C0C0C0"/>
                  </a:outerShdw>
                </a:effectLst>
              </a:rPr>
              <a:t>Throughput </a:t>
            </a:r>
          </a:p>
          <a:p>
            <a:pPr algn="ctr" eaLnBrk="1" hangingPunct="1"/>
            <a:r>
              <a:rPr lang="en-US" altLang="en-US" sz="1800" b="1">
                <a:effectLst>
                  <a:outerShdw blurRad="38100" dist="38100" dir="2700000" algn="tl">
                    <a:srgbClr val="C0C0C0"/>
                  </a:outerShdw>
                </a:effectLst>
              </a:rPr>
              <a:t>(Queries/Second)</a:t>
            </a:r>
          </a:p>
        </p:txBody>
      </p:sp>
      <p:sp>
        <p:nvSpPr>
          <p:cNvPr id="33806" name="Rectangle 14">
            <a:extLst>
              <a:ext uri="{FF2B5EF4-FFF2-40B4-BE49-F238E27FC236}">
                <a16:creationId xmlns:a16="http://schemas.microsoft.com/office/drawing/2014/main" id="{EF8D3447-8AA6-F249-B8F2-FD97BFF67A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Declustering Tradeoffs</a:t>
            </a:r>
          </a:p>
        </p:txBody>
      </p:sp>
    </p:spTree>
    <p:extLst>
      <p:ext uri="{BB962C8B-B14F-4D97-AF65-F5344CB8AC3E}">
        <p14:creationId xmlns:p14="http://schemas.microsoft.com/office/powerpoint/2010/main" val="3756714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73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74" name="Picture 10">
            <a:extLst>
              <a:ext uri="{FF2B5EF4-FFF2-40B4-BE49-F238E27FC236}">
                <a16:creationId xmlns:a16="http://schemas.microsoft.com/office/drawing/2014/main" id="{50A50348-E8DF-AB47-B01A-1B39579BD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2374900"/>
            <a:ext cx="4206875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6707" name="Rectangle 3">
            <a:extLst>
              <a:ext uri="{FF2B5EF4-FFF2-40B4-BE49-F238E27FC236}">
                <a16:creationId xmlns:a16="http://schemas.microsoft.com/office/drawing/2014/main" id="{E1AD9936-3CC9-444E-84E5-5CA158EF1D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600200"/>
            <a:ext cx="4038600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Range selection predicate using a clustered B</a:t>
            </a:r>
            <a:r>
              <a:rPr lang="en-US" altLang="en-US" sz="2400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+</a:t>
            </a:r>
            <a:r>
              <a:rPr lang="en-US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-tree</a:t>
            </a:r>
          </a:p>
          <a:p>
            <a:pPr eaLnBrk="1" hangingPunct="1"/>
            <a:endParaRPr lang="en-US" altLang="en-US" sz="240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/>
            <a:r>
              <a:rPr lang="en-US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1% selectivity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en-US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	(1000 records)</a:t>
            </a:r>
          </a:p>
        </p:txBody>
      </p:sp>
      <p:sp>
        <p:nvSpPr>
          <p:cNvPr id="456709" name="Text Box 5">
            <a:extLst>
              <a:ext uri="{FF2B5EF4-FFF2-40B4-BE49-F238E27FC236}">
                <a16:creationId xmlns:a16="http://schemas.microsoft.com/office/drawing/2014/main" id="{6355651C-901D-1D48-A782-9222EBBFB1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91350" y="4572000"/>
            <a:ext cx="857250" cy="3667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+mn-ea"/>
              </a:rPr>
              <a:t>Range</a:t>
            </a:r>
          </a:p>
        </p:txBody>
      </p:sp>
      <p:sp>
        <p:nvSpPr>
          <p:cNvPr id="456710" name="Text Box 6">
            <a:extLst>
              <a:ext uri="{FF2B5EF4-FFF2-40B4-BE49-F238E27FC236}">
                <a16:creationId xmlns:a16="http://schemas.microsoft.com/office/drawing/2014/main" id="{C7496EC7-76DA-0D42-AFBD-E33B36BDBD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6550" y="2971800"/>
            <a:ext cx="2965450" cy="3667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dirty="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  <a:ea typeface="+mn-ea"/>
              </a:rPr>
              <a:t>Hash/Random/Round-robin</a:t>
            </a:r>
          </a:p>
        </p:txBody>
      </p:sp>
      <p:sp>
        <p:nvSpPr>
          <p:cNvPr id="456711" name="Text Box 7">
            <a:extLst>
              <a:ext uri="{FF2B5EF4-FFF2-40B4-BE49-F238E27FC236}">
                <a16:creationId xmlns:a16="http://schemas.microsoft.com/office/drawing/2014/main" id="{1BBCD15A-D397-1B4F-BEBA-DE79F366D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6415088"/>
            <a:ext cx="2838450" cy="366712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Multiprogramming Level</a:t>
            </a:r>
          </a:p>
        </p:txBody>
      </p:sp>
      <p:sp>
        <p:nvSpPr>
          <p:cNvPr id="456712" name="Text Box 8">
            <a:extLst>
              <a:ext uri="{FF2B5EF4-FFF2-40B4-BE49-F238E27FC236}">
                <a16:creationId xmlns:a16="http://schemas.microsoft.com/office/drawing/2014/main" id="{1E43F28A-7D9C-474E-B161-AD2B19752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1752600"/>
            <a:ext cx="2076450" cy="6413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b="1">
                <a:effectLst>
                  <a:outerShdw blurRad="38100" dist="38100" dir="2700000" algn="tl">
                    <a:srgbClr val="C0C0C0"/>
                  </a:outerShdw>
                </a:effectLst>
              </a:rPr>
              <a:t>Throughput </a:t>
            </a:r>
          </a:p>
          <a:p>
            <a:pPr algn="ctr" eaLnBrk="1" hangingPunct="1"/>
            <a:r>
              <a:rPr lang="en-US" altLang="en-US" sz="1800" b="1">
                <a:effectLst>
                  <a:outerShdw blurRad="38100" dist="38100" dir="2700000" algn="tl">
                    <a:srgbClr val="C0C0C0"/>
                  </a:outerShdw>
                </a:effectLst>
              </a:rPr>
              <a:t>(Queries/Second)</a:t>
            </a:r>
          </a:p>
        </p:txBody>
      </p:sp>
      <p:sp>
        <p:nvSpPr>
          <p:cNvPr id="36876" name="Rectangle 12">
            <a:extLst>
              <a:ext uri="{FF2B5EF4-FFF2-40B4-BE49-F238E27FC236}">
                <a16:creationId xmlns:a16="http://schemas.microsoft.com/office/drawing/2014/main" id="{A65D0E7A-650E-CD4B-BE17-C3FCB36A03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Declustering Tradeoffs</a:t>
            </a:r>
          </a:p>
        </p:txBody>
      </p:sp>
    </p:spTree>
    <p:extLst>
      <p:ext uri="{BB962C8B-B14F-4D97-AF65-F5344CB8AC3E}">
        <p14:creationId xmlns:p14="http://schemas.microsoft.com/office/powerpoint/2010/main" val="2578439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73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Slide Number Placeholder 5">
            <a:extLst>
              <a:ext uri="{FF2B5EF4-FFF2-40B4-BE49-F238E27FC236}">
                <a16:creationId xmlns:a16="http://schemas.microsoft.com/office/drawing/2014/main" id="{871521F8-D1DD-4B4C-B0F0-8CEAA309D16D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fld id="{9EC80D24-290D-6E46-9144-555B059B37E4}" type="slidenum">
              <a:rPr lang="en-US" altLang="en-US" sz="1400"/>
              <a:pPr algn="r" eaLnBrk="1" hangingPunct="1">
                <a:spcBef>
                  <a:spcPct val="50000"/>
                </a:spcBef>
              </a:pPr>
              <a:t>16</a:t>
            </a:fld>
            <a:endParaRPr lang="en-US" altLang="en-US" sz="1400"/>
          </a:p>
        </p:txBody>
      </p:sp>
      <p:sp>
        <p:nvSpPr>
          <p:cNvPr id="41990" name="Rectangle 3">
            <a:extLst>
              <a:ext uri="{FF2B5EF4-FFF2-40B4-BE49-F238E27FC236}">
                <a16:creationId xmlns:a16="http://schemas.microsoft.com/office/drawing/2014/main" id="{096BCAA9-5A77-2E4D-8305-54EA0392CB7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04109"/>
            <a:ext cx="8229600" cy="4422054"/>
          </a:xfrm>
        </p:spPr>
        <p:txBody>
          <a:bodyPr/>
          <a:lstStyle/>
          <a:p>
            <a:pPr eaLnBrk="1" hangingPunct="1"/>
            <a:r>
              <a:rPr lang="en-US" altLang="en-US" dirty="0"/>
              <a:t>Why the difference ?</a:t>
            </a:r>
          </a:p>
          <a:p>
            <a:pPr eaLnBrk="1" hangingPunct="1">
              <a:buFont typeface="Wingdings" pitchFamily="2" charset="2"/>
              <a:buNone/>
            </a:pPr>
            <a:endParaRPr lang="en-US" altLang="en-US" dirty="0"/>
          </a:p>
          <a:p>
            <a:pPr lvl="1" eaLnBrk="1" hangingPunct="1"/>
            <a:endParaRPr lang="en-US" altLang="en-US" dirty="0"/>
          </a:p>
        </p:txBody>
      </p:sp>
      <p:sp>
        <p:nvSpPr>
          <p:cNvPr id="41991" name="Rectangle 7">
            <a:extLst>
              <a:ext uri="{FF2B5EF4-FFF2-40B4-BE49-F238E27FC236}">
                <a16:creationId xmlns:a16="http://schemas.microsoft.com/office/drawing/2014/main" id="{6E6DD8BC-02AC-3540-B5DF-7C7E1F7EE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457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Declustering Tradeoffs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C4DE917-5268-A640-82F9-BA35E27D4812}"/>
              </a:ext>
            </a:extLst>
          </p:cNvPr>
          <p:cNvSpPr txBox="1">
            <a:spLocks noGrp="1"/>
          </p:cNvSpPr>
          <p:nvPr/>
        </p:nvSpPr>
        <p:spPr bwMode="auto">
          <a:xfrm>
            <a:off x="2555776" y="6248400"/>
            <a:ext cx="445462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800" dirty="0"/>
              <a:t>UW EECS 584, Fall 2011</a:t>
            </a:r>
          </a:p>
        </p:txBody>
      </p:sp>
    </p:spTree>
    <p:extLst>
      <p:ext uri="{BB962C8B-B14F-4D97-AF65-F5344CB8AC3E}">
        <p14:creationId xmlns:p14="http://schemas.microsoft.com/office/powerpoint/2010/main" val="191248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73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Date Placeholder 3">
            <a:extLst>
              <a:ext uri="{FF2B5EF4-FFF2-40B4-BE49-F238E27FC236}">
                <a16:creationId xmlns:a16="http://schemas.microsoft.com/office/drawing/2014/main" id="{2B540BBE-55A2-8A40-8203-214DBD72FD47}"/>
              </a:ext>
            </a:extLst>
          </p:cNvPr>
          <p:cNvSpPr txBox="1">
            <a:spLocks noGrp="1"/>
          </p:cNvSpPr>
          <p:nvPr/>
        </p:nvSpPr>
        <p:spPr bwMode="auto">
          <a:xfrm>
            <a:off x="1173163" y="626586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97C58434-27FF-254C-BF7D-502021E1E850}" type="datetime1">
              <a:rPr lang="en-US" altLang="en-US" sz="1400"/>
              <a:pPr eaLnBrk="1" hangingPunct="1">
                <a:spcBef>
                  <a:spcPct val="50000"/>
                </a:spcBef>
              </a:pPr>
              <a:t>4/3/2019</a:t>
            </a:fld>
            <a:endParaRPr lang="en-US" altLang="en-US" sz="1400"/>
          </a:p>
        </p:txBody>
      </p:sp>
      <p:sp>
        <p:nvSpPr>
          <p:cNvPr id="103427" name="Footer Placeholder 4">
            <a:extLst>
              <a:ext uri="{FF2B5EF4-FFF2-40B4-BE49-F238E27FC236}">
                <a16:creationId xmlns:a16="http://schemas.microsoft.com/office/drawing/2014/main" id="{35782534-F01B-D84A-BB0B-AC64A2A777C8}"/>
              </a:ext>
            </a:extLst>
          </p:cNvPr>
          <p:cNvSpPr txBox="1">
            <a:spLocks noGrp="1"/>
          </p:cNvSpPr>
          <p:nvPr/>
        </p:nvSpPr>
        <p:spPr bwMode="auto">
          <a:xfrm>
            <a:off x="35814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400"/>
              <a:t>EECS 584, Fall 2011</a:t>
            </a:r>
          </a:p>
        </p:txBody>
      </p:sp>
      <p:sp>
        <p:nvSpPr>
          <p:cNvPr id="103428" name="Slide Number Placeholder 5">
            <a:extLst>
              <a:ext uri="{FF2B5EF4-FFF2-40B4-BE49-F238E27FC236}">
                <a16:creationId xmlns:a16="http://schemas.microsoft.com/office/drawing/2014/main" id="{690EADF6-1140-064A-AF7E-E6E310A56EFE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fld id="{FCC88548-5F16-314D-A47B-936F222476AE}" type="slidenum">
              <a:rPr lang="en-US" altLang="en-US" sz="1400"/>
              <a:pPr algn="r" eaLnBrk="1" hangingPunct="1">
                <a:spcBef>
                  <a:spcPct val="50000"/>
                </a:spcBef>
              </a:pPr>
              <a:t>17</a:t>
            </a:fld>
            <a:endParaRPr lang="en-US" altLang="en-US" sz="1400"/>
          </a:p>
        </p:txBody>
      </p:sp>
      <p:sp>
        <p:nvSpPr>
          <p:cNvPr id="103430" name="Rectangle 3">
            <a:extLst>
              <a:ext uri="{FF2B5EF4-FFF2-40B4-BE49-F238E27FC236}">
                <a16:creationId xmlns:a16="http://schemas.microsoft.com/office/drawing/2014/main" id="{FA6D1962-B778-A34D-A69A-FCCB62CAF7D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772816"/>
            <a:ext cx="8229600" cy="4353347"/>
          </a:xfrm>
        </p:spPr>
        <p:txBody>
          <a:bodyPr/>
          <a:lstStyle/>
          <a:p>
            <a:pPr eaLnBrk="1" hangingPunct="1"/>
            <a:r>
              <a:rPr lang="en-US" altLang="en-US" dirty="0"/>
              <a:t>Why the difference ?</a:t>
            </a:r>
          </a:p>
          <a:p>
            <a:pPr eaLnBrk="1" hangingPunct="1"/>
            <a:endParaRPr lang="en-US" altLang="en-US" sz="4000" dirty="0"/>
          </a:p>
          <a:p>
            <a:pPr lvl="2" eaLnBrk="1" hangingPunct="1"/>
            <a:r>
              <a:rPr lang="en-US" altLang="en-US" sz="2400" dirty="0"/>
              <a:t>When selection was small, Range spread out load and was ideal</a:t>
            </a:r>
          </a:p>
          <a:p>
            <a:pPr lvl="2" eaLnBrk="1" hangingPunct="1"/>
            <a:endParaRPr lang="en-US" altLang="en-US" sz="2400" dirty="0"/>
          </a:p>
          <a:p>
            <a:pPr lvl="2" eaLnBrk="1" hangingPunct="1"/>
            <a:r>
              <a:rPr lang="en-US" altLang="en-US" sz="2400" dirty="0"/>
              <a:t>When selection increased, Range caused high workload on one/few nodes while Hash spread out load</a:t>
            </a:r>
          </a:p>
          <a:p>
            <a:pPr lvl="1" eaLnBrk="1" hangingPunct="1"/>
            <a:endParaRPr lang="en-US" altLang="en-US" dirty="0"/>
          </a:p>
          <a:p>
            <a:pPr lvl="1" eaLnBrk="1" hangingPunct="1"/>
            <a:endParaRPr lang="en-US" altLang="en-US" dirty="0"/>
          </a:p>
        </p:txBody>
      </p:sp>
      <p:sp>
        <p:nvSpPr>
          <p:cNvPr id="103431" name="Rectangle 7">
            <a:extLst>
              <a:ext uri="{FF2B5EF4-FFF2-40B4-BE49-F238E27FC236}">
                <a16:creationId xmlns:a16="http://schemas.microsoft.com/office/drawing/2014/main" id="{C9D44EE4-135F-D84F-BEB6-213B47FEE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457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Declustering Tradeoffs</a:t>
            </a:r>
          </a:p>
        </p:txBody>
      </p:sp>
    </p:spTree>
    <p:extLst>
      <p:ext uri="{BB962C8B-B14F-4D97-AF65-F5344CB8AC3E}">
        <p14:creationId xmlns:p14="http://schemas.microsoft.com/office/powerpoint/2010/main" val="1075549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73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Date Placeholder 3">
            <a:extLst>
              <a:ext uri="{FF2B5EF4-FFF2-40B4-BE49-F238E27FC236}">
                <a16:creationId xmlns:a16="http://schemas.microsoft.com/office/drawing/2014/main" id="{14A66239-92FE-DD4F-9B9A-E856665A4F96}"/>
              </a:ext>
            </a:extLst>
          </p:cNvPr>
          <p:cNvSpPr txBox="1">
            <a:spLocks noGrp="1"/>
          </p:cNvSpPr>
          <p:nvPr/>
        </p:nvSpPr>
        <p:spPr bwMode="auto">
          <a:xfrm>
            <a:off x="1173163" y="626586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5B8B7263-D31D-E747-834A-6B179F1CFE15}" type="datetime1">
              <a:rPr lang="en-US" altLang="en-US" sz="1400"/>
              <a:pPr eaLnBrk="1" hangingPunct="1">
                <a:spcBef>
                  <a:spcPct val="50000"/>
                </a:spcBef>
              </a:pPr>
              <a:t>4/3/2019</a:t>
            </a:fld>
            <a:endParaRPr lang="en-US" altLang="en-US" sz="1400"/>
          </a:p>
        </p:txBody>
      </p:sp>
      <p:sp>
        <p:nvSpPr>
          <p:cNvPr id="47107" name="Footer Placeholder 4">
            <a:extLst>
              <a:ext uri="{FF2B5EF4-FFF2-40B4-BE49-F238E27FC236}">
                <a16:creationId xmlns:a16="http://schemas.microsoft.com/office/drawing/2014/main" id="{F136A9CF-A608-9843-B351-AB086A6EDC29}"/>
              </a:ext>
            </a:extLst>
          </p:cNvPr>
          <p:cNvSpPr txBox="1">
            <a:spLocks noGrp="1"/>
          </p:cNvSpPr>
          <p:nvPr/>
        </p:nvSpPr>
        <p:spPr bwMode="auto">
          <a:xfrm>
            <a:off x="35814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400"/>
              <a:t>EECS 584, Fall 2011</a:t>
            </a:r>
          </a:p>
        </p:txBody>
      </p:sp>
      <p:sp>
        <p:nvSpPr>
          <p:cNvPr id="47108" name="Slide Number Placeholder 5">
            <a:extLst>
              <a:ext uri="{FF2B5EF4-FFF2-40B4-BE49-F238E27FC236}">
                <a16:creationId xmlns:a16="http://schemas.microsoft.com/office/drawing/2014/main" id="{22730722-3443-DB45-9B9D-C47DE3AD4D8F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fld id="{4B528416-7CB5-A546-A069-DE836F10D7CE}" type="slidenum">
              <a:rPr lang="en-US" altLang="en-US" sz="1400"/>
              <a:pPr algn="r" eaLnBrk="1" hangingPunct="1">
                <a:spcBef>
                  <a:spcPct val="50000"/>
                </a:spcBef>
              </a:pPr>
              <a:t>18</a:t>
            </a:fld>
            <a:endParaRPr lang="en-US" altLang="en-US" sz="1400"/>
          </a:p>
        </p:txBody>
      </p:sp>
      <p:sp>
        <p:nvSpPr>
          <p:cNvPr id="47110" name="Rectangle 3">
            <a:extLst>
              <a:ext uri="{FF2B5EF4-FFF2-40B4-BE49-F238E27FC236}">
                <a16:creationId xmlns:a16="http://schemas.microsoft.com/office/drawing/2014/main" id="{3CCD6D8C-34CF-3E40-8B9A-10B63BAFA65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844824"/>
            <a:ext cx="8229600" cy="4281339"/>
          </a:xfrm>
        </p:spPr>
        <p:txBody>
          <a:bodyPr/>
          <a:lstStyle/>
          <a:p>
            <a:pPr lvl="2" eaLnBrk="1" hangingPunct="1"/>
            <a:r>
              <a:rPr lang="en-US" altLang="en-US" sz="2800" dirty="0"/>
              <a:t>Motivation </a:t>
            </a:r>
          </a:p>
          <a:p>
            <a:pPr lvl="2" eaLnBrk="1" hangingPunct="1"/>
            <a:r>
              <a:rPr lang="en-US" altLang="en-US" sz="2800" dirty="0"/>
              <a:t>Physical System Designs</a:t>
            </a:r>
          </a:p>
          <a:p>
            <a:pPr lvl="2" eaLnBrk="1" hangingPunct="1"/>
            <a:r>
              <a:rPr lang="en-US" altLang="en-US" sz="2800" dirty="0"/>
              <a:t>Data Clustering</a:t>
            </a:r>
          </a:p>
          <a:p>
            <a:pPr lvl="2" eaLnBrk="1" hangingPunct="1"/>
            <a:r>
              <a:rPr lang="en-US" altLang="en-US" sz="2800" b="1" dirty="0">
                <a:solidFill>
                  <a:schemeClr val="tx2"/>
                </a:solidFill>
              </a:rPr>
              <a:t>Failure Management</a:t>
            </a:r>
          </a:p>
          <a:p>
            <a:pPr lvl="2" eaLnBrk="1" hangingPunct="1"/>
            <a:r>
              <a:rPr lang="en-US" altLang="en-US" sz="2800" dirty="0"/>
              <a:t>Query Processing</a:t>
            </a:r>
          </a:p>
          <a:p>
            <a:pPr lvl="2" eaLnBrk="1" hangingPunct="1"/>
            <a:r>
              <a:rPr lang="en-US" altLang="en-US" sz="2800" dirty="0"/>
              <a:t>Evaluation and Results</a:t>
            </a:r>
          </a:p>
          <a:p>
            <a:pPr lvl="2" eaLnBrk="1" hangingPunct="1"/>
            <a:r>
              <a:rPr lang="en-US" altLang="en-US" sz="2800" dirty="0"/>
              <a:t>Bonus : Current Progress, Hadoop, </a:t>
            </a:r>
            <a:r>
              <a:rPr lang="en-US" altLang="en-US" sz="2800" dirty="0" err="1"/>
              <a:t>Clustera</a:t>
            </a:r>
            <a:r>
              <a:rPr lang="en-US" altLang="en-US" sz="2800" dirty="0"/>
              <a:t>..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E8E6325-29E7-B047-BBD1-7958095800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264" y="692696"/>
            <a:ext cx="84582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altLang="en-US" sz="4000" kern="0"/>
              <a:t>The Gamma Parallel Database Machine</a:t>
            </a:r>
            <a:br>
              <a:rPr lang="en-US" altLang="en-US" sz="4000" kern="0"/>
            </a:br>
            <a:r>
              <a:rPr lang="en-US" altLang="en-US" sz="4000" kern="0"/>
              <a:t>(DeWitt, UW Madison)</a:t>
            </a:r>
            <a:endParaRPr lang="en-US" altLang="en-US" sz="4000" kern="0" dirty="0"/>
          </a:p>
        </p:txBody>
      </p:sp>
    </p:spTree>
    <p:extLst>
      <p:ext uri="{BB962C8B-B14F-4D97-AF65-F5344CB8AC3E}">
        <p14:creationId xmlns:p14="http://schemas.microsoft.com/office/powerpoint/2010/main" val="1895811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73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Date Placeholder 3">
            <a:extLst>
              <a:ext uri="{FF2B5EF4-FFF2-40B4-BE49-F238E27FC236}">
                <a16:creationId xmlns:a16="http://schemas.microsoft.com/office/drawing/2014/main" id="{1E64E09C-C0C9-1445-A4DB-9CE4E9FF00D2}"/>
              </a:ext>
            </a:extLst>
          </p:cNvPr>
          <p:cNvSpPr txBox="1">
            <a:spLocks noGrp="1"/>
          </p:cNvSpPr>
          <p:nvPr/>
        </p:nvSpPr>
        <p:spPr bwMode="auto">
          <a:xfrm>
            <a:off x="1173163" y="626586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2A1186EF-4131-334A-8EFC-8B36E868F57E}" type="datetime1">
              <a:rPr lang="en-US" altLang="en-US" sz="1400"/>
              <a:pPr eaLnBrk="1" hangingPunct="1">
                <a:spcBef>
                  <a:spcPct val="50000"/>
                </a:spcBef>
              </a:pPr>
              <a:t>4/3/2019</a:t>
            </a:fld>
            <a:endParaRPr lang="en-US" altLang="en-US" sz="1400"/>
          </a:p>
        </p:txBody>
      </p:sp>
      <p:sp>
        <p:nvSpPr>
          <p:cNvPr id="59395" name="Footer Placeholder 4">
            <a:extLst>
              <a:ext uri="{FF2B5EF4-FFF2-40B4-BE49-F238E27FC236}">
                <a16:creationId xmlns:a16="http://schemas.microsoft.com/office/drawing/2014/main" id="{B490FA5F-D9A6-6D4B-8730-5BB0196868F9}"/>
              </a:ext>
            </a:extLst>
          </p:cNvPr>
          <p:cNvSpPr txBox="1">
            <a:spLocks noGrp="1"/>
          </p:cNvSpPr>
          <p:nvPr/>
        </p:nvSpPr>
        <p:spPr bwMode="auto">
          <a:xfrm>
            <a:off x="35814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400"/>
              <a:t>EECS 584, Fall 2011</a:t>
            </a:r>
          </a:p>
        </p:txBody>
      </p:sp>
      <p:sp>
        <p:nvSpPr>
          <p:cNvPr id="59396" name="Slide Number Placeholder 5">
            <a:extLst>
              <a:ext uri="{FF2B5EF4-FFF2-40B4-BE49-F238E27FC236}">
                <a16:creationId xmlns:a16="http://schemas.microsoft.com/office/drawing/2014/main" id="{B7339154-7953-8549-B6B5-61B084EB1A8B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fld id="{10095D02-D83D-A341-A505-88CAD0B1AD60}" type="slidenum">
              <a:rPr lang="en-US" altLang="en-US" sz="1400"/>
              <a:pPr algn="r" eaLnBrk="1" hangingPunct="1">
                <a:spcBef>
                  <a:spcPct val="50000"/>
                </a:spcBef>
              </a:pPr>
              <a:t>19</a:t>
            </a:fld>
            <a:endParaRPr lang="en-US" altLang="en-US" sz="1400"/>
          </a:p>
        </p:txBody>
      </p:sp>
      <p:sp>
        <p:nvSpPr>
          <p:cNvPr id="59397" name="Rectangle 2">
            <a:extLst>
              <a:ext uri="{FF2B5EF4-FFF2-40B4-BE49-F238E27FC236}">
                <a16:creationId xmlns:a16="http://schemas.microsoft.com/office/drawing/2014/main" id="{7E6E60B7-364C-554C-A756-53EA0A550C9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Failure Management</a:t>
            </a:r>
          </a:p>
        </p:txBody>
      </p:sp>
      <p:sp>
        <p:nvSpPr>
          <p:cNvPr id="59398" name="Rectangle 3">
            <a:extLst>
              <a:ext uri="{FF2B5EF4-FFF2-40B4-BE49-F238E27FC236}">
                <a16:creationId xmlns:a16="http://schemas.microsoft.com/office/drawing/2014/main" id="{F9EABB79-EAE9-1548-9EEA-BB5DAA7A58C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Key Questions</a:t>
            </a:r>
          </a:p>
          <a:p>
            <a:pPr lvl="1" eaLnBrk="1" hangingPunct="1"/>
            <a:r>
              <a:rPr lang="en-US" altLang="en-US" sz="2400"/>
              <a:t>Robustness (How much damage recoverable?)</a:t>
            </a:r>
          </a:p>
          <a:p>
            <a:pPr lvl="1" eaLnBrk="1" hangingPunct="1"/>
            <a:r>
              <a:rPr lang="en-US" altLang="en-US" sz="2400"/>
              <a:t>Availability (How likely? Hot Recoverable?)</a:t>
            </a:r>
          </a:p>
          <a:p>
            <a:pPr lvl="1" eaLnBrk="1" hangingPunct="1"/>
            <a:r>
              <a:rPr lang="en-US" altLang="en-US" sz="2400"/>
              <a:t>MTTR (Mean Time To Recovery)</a:t>
            </a:r>
          </a:p>
          <a:p>
            <a:pPr lvl="2" eaLnBrk="1" hangingPunct="1"/>
            <a:endParaRPr lang="en-US" altLang="en-US" sz="2000"/>
          </a:p>
          <a:p>
            <a:pPr eaLnBrk="1" hangingPunct="1"/>
            <a:r>
              <a:rPr lang="en-US" altLang="en-US" sz="2800"/>
              <a:t>Consider two declustering schemes</a:t>
            </a:r>
          </a:p>
          <a:p>
            <a:pPr lvl="1" eaLnBrk="1" hangingPunct="1"/>
            <a:r>
              <a:rPr lang="en-US" altLang="en-US" sz="2400"/>
              <a:t>Interleaved Declustering (TeraData)</a:t>
            </a:r>
          </a:p>
          <a:p>
            <a:pPr lvl="1" eaLnBrk="1" hangingPunct="1"/>
            <a:r>
              <a:rPr lang="en-US" altLang="en-US" sz="2400"/>
              <a:t>Chained Declustering (Gamma DBM)</a:t>
            </a:r>
          </a:p>
        </p:txBody>
      </p:sp>
    </p:spTree>
    <p:extLst>
      <p:ext uri="{BB962C8B-B14F-4D97-AF65-F5344CB8AC3E}">
        <p14:creationId xmlns:p14="http://schemas.microsoft.com/office/powerpoint/2010/main" val="209711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weeks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Storage</a:t>
            </a:r>
          </a:p>
          <a:p>
            <a:r>
              <a:rPr lang="en-US" dirty="0"/>
              <a:t>Query operators and optimization</a:t>
            </a:r>
          </a:p>
          <a:p>
            <a:r>
              <a:rPr lang="en-US" dirty="0"/>
              <a:t>OLAP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000" u="sng" dirty="0">
                <a:solidFill>
                  <a:srgbClr val="6F2529"/>
                </a:solidFill>
              </a:rPr>
              <a:t>Common challenge</a:t>
            </a:r>
            <a:endParaRPr lang="en-US" sz="4000" u="sng" dirty="0"/>
          </a:p>
          <a:p>
            <a:pPr marL="0" indent="0" algn="ctr">
              <a:buNone/>
            </a:pPr>
            <a:r>
              <a:rPr lang="en-US" sz="4000" dirty="0"/>
              <a:t>how to handle the ever-increasing data sizes!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3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73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Date Placeholder 3">
            <a:extLst>
              <a:ext uri="{FF2B5EF4-FFF2-40B4-BE49-F238E27FC236}">
                <a16:creationId xmlns:a16="http://schemas.microsoft.com/office/drawing/2014/main" id="{2927FF13-B859-0741-8F6E-69B960BD103A}"/>
              </a:ext>
            </a:extLst>
          </p:cNvPr>
          <p:cNvSpPr txBox="1">
            <a:spLocks noGrp="1"/>
          </p:cNvSpPr>
          <p:nvPr/>
        </p:nvSpPr>
        <p:spPr bwMode="auto">
          <a:xfrm>
            <a:off x="1173163" y="626586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fld id="{4DA959D9-F7E0-C74A-875D-1EB1D229FDE3}" type="datetime1">
              <a:rPr lang="en-US" altLang="en-US" sz="1400"/>
              <a:pPr eaLnBrk="1" hangingPunct="1">
                <a:spcBef>
                  <a:spcPct val="50000"/>
                </a:spcBef>
              </a:pPr>
              <a:t>4/3/2019</a:t>
            </a:fld>
            <a:endParaRPr lang="en-US" altLang="en-US" sz="1400"/>
          </a:p>
        </p:txBody>
      </p:sp>
      <p:sp>
        <p:nvSpPr>
          <p:cNvPr id="63491" name="Footer Placeholder 4">
            <a:extLst>
              <a:ext uri="{FF2B5EF4-FFF2-40B4-BE49-F238E27FC236}">
                <a16:creationId xmlns:a16="http://schemas.microsoft.com/office/drawing/2014/main" id="{285C2D10-5B2C-D34F-B222-67AFCB0FA411}"/>
              </a:ext>
            </a:extLst>
          </p:cNvPr>
          <p:cNvSpPr txBox="1">
            <a:spLocks noGrp="1"/>
          </p:cNvSpPr>
          <p:nvPr/>
        </p:nvSpPr>
        <p:spPr bwMode="auto">
          <a:xfrm>
            <a:off x="35814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1400"/>
              <a:t>EECS 584, Fall 2011</a:t>
            </a:r>
          </a:p>
        </p:txBody>
      </p:sp>
      <p:sp>
        <p:nvSpPr>
          <p:cNvPr id="63492" name="Slide Number Placeholder 5">
            <a:extLst>
              <a:ext uri="{FF2B5EF4-FFF2-40B4-BE49-F238E27FC236}">
                <a16:creationId xmlns:a16="http://schemas.microsoft.com/office/drawing/2014/main" id="{78CBD589-11B2-4846-A9B8-B2ED9E99539C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fld id="{1B85F3C3-E4BB-754F-A408-A9B865259760}" type="slidenum">
              <a:rPr lang="en-US" altLang="en-US" sz="1400"/>
              <a:pPr algn="r" eaLnBrk="1" hangingPunct="1">
                <a:spcBef>
                  <a:spcPct val="50000"/>
                </a:spcBef>
              </a:pPr>
              <a:t>20</a:t>
            </a:fld>
            <a:endParaRPr lang="en-US" altLang="en-US" sz="1400"/>
          </a:p>
        </p:txBody>
      </p:sp>
      <p:sp>
        <p:nvSpPr>
          <p:cNvPr id="63493" name="Rectangle 2">
            <a:extLst>
              <a:ext uri="{FF2B5EF4-FFF2-40B4-BE49-F238E27FC236}">
                <a16:creationId xmlns:a16="http://schemas.microsoft.com/office/drawing/2014/main" id="{EBF6050F-9045-924C-A627-BABC8CCF757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Interleaved Declustering</a:t>
            </a:r>
          </a:p>
        </p:txBody>
      </p:sp>
      <p:sp>
        <p:nvSpPr>
          <p:cNvPr id="63494" name="Rectangle 3">
            <a:extLst>
              <a:ext uri="{FF2B5EF4-FFF2-40B4-BE49-F238E27FC236}">
                <a16:creationId xmlns:a16="http://schemas.microsoft.com/office/drawing/2014/main" id="{C2EDCBBA-16D2-0A47-8277-046177F18B2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1981200"/>
            <a:ext cx="7772400" cy="2743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1800"/>
              <a:t>A partitioned table has a primary and a backup copy.</a:t>
            </a:r>
          </a:p>
          <a:p>
            <a:pPr>
              <a:lnSpc>
                <a:spcPct val="80000"/>
              </a:lnSpc>
            </a:pPr>
            <a:endParaRPr lang="en-US" altLang="en-US" sz="1800"/>
          </a:p>
          <a:p>
            <a:pPr>
              <a:lnSpc>
                <a:spcPct val="80000"/>
              </a:lnSpc>
            </a:pPr>
            <a:r>
              <a:rPr lang="en-US" altLang="en-US" sz="1800"/>
              <a:t>The primary copy is constructed using one of the partitioning techniques.</a:t>
            </a:r>
          </a:p>
          <a:p>
            <a:pPr>
              <a:lnSpc>
                <a:spcPct val="80000"/>
              </a:lnSpc>
            </a:pPr>
            <a:endParaRPr lang="en-US" altLang="en-US" sz="1800"/>
          </a:p>
          <a:p>
            <a:pPr>
              <a:lnSpc>
                <a:spcPct val="80000"/>
              </a:lnSpc>
            </a:pPr>
            <a:r>
              <a:rPr lang="en-US" altLang="en-US" sz="1800"/>
              <a:t>The secondary copy is constructed by:</a:t>
            </a:r>
          </a:p>
          <a:p>
            <a:pPr lvl="1">
              <a:lnSpc>
                <a:spcPct val="80000"/>
              </a:lnSpc>
            </a:pPr>
            <a:r>
              <a:rPr lang="en-US" altLang="en-US" sz="1800"/>
              <a:t>Dividing the nodes into clusters (cluster size 4 here),</a:t>
            </a:r>
          </a:p>
          <a:p>
            <a:pPr lvl="1">
              <a:lnSpc>
                <a:spcPct val="80000"/>
              </a:lnSpc>
            </a:pPr>
            <a:r>
              <a:rPr lang="en-US" altLang="en-US" sz="1800"/>
              <a:t>Partition a primary fragment (R0) across the remaining nodes of the cluster:  1, 2, and 3.  Realizing r0.0, r0.1, and r0.2.</a:t>
            </a:r>
          </a:p>
        </p:txBody>
      </p:sp>
      <p:pic>
        <p:nvPicPr>
          <p:cNvPr id="63495" name="Picture 7">
            <a:extLst>
              <a:ext uri="{FF2B5EF4-FFF2-40B4-BE49-F238E27FC236}">
                <a16:creationId xmlns:a16="http://schemas.microsoft.com/office/drawing/2014/main" id="{1C253A56-7934-464A-8ED7-9224FF86C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800" y="4368800"/>
            <a:ext cx="9753600" cy="2478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0603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73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45" name="Picture 13">
            <a:extLst>
              <a:ext uri="{FF2B5EF4-FFF2-40B4-BE49-F238E27FC236}">
                <a16:creationId xmlns:a16="http://schemas.microsoft.com/office/drawing/2014/main" id="{D5B8FAFC-6EE2-374B-8316-C9CDE0FFF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800" y="4368800"/>
            <a:ext cx="9753600" cy="2478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637" name="Rectangle 2">
            <a:extLst>
              <a:ext uri="{FF2B5EF4-FFF2-40B4-BE49-F238E27FC236}">
                <a16:creationId xmlns:a16="http://schemas.microsoft.com/office/drawing/2014/main" id="{728FCDA8-931A-7F47-8A39-56124D0809E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Interleaved Declustering</a:t>
            </a:r>
          </a:p>
        </p:txBody>
      </p:sp>
      <p:sp>
        <p:nvSpPr>
          <p:cNvPr id="69638" name="Rectangle 3">
            <a:extLst>
              <a:ext uri="{FF2B5EF4-FFF2-40B4-BE49-F238E27FC236}">
                <a16:creationId xmlns:a16="http://schemas.microsoft.com/office/drawing/2014/main" id="{48F6E105-4C04-E54D-AE48-F104B3B8E2A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1981200"/>
            <a:ext cx="7772400" cy="2362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1800"/>
              <a:t>On failure, query load re-directed to backup nodes in cluster</a:t>
            </a:r>
          </a:p>
          <a:p>
            <a:pPr>
              <a:lnSpc>
                <a:spcPct val="80000"/>
              </a:lnSpc>
            </a:pPr>
            <a:r>
              <a:rPr lang="en-US" altLang="en-US" sz="1800"/>
              <a:t>MTTR : </a:t>
            </a:r>
          </a:p>
          <a:p>
            <a:pPr lvl="1">
              <a:lnSpc>
                <a:spcPct val="80000"/>
              </a:lnSpc>
            </a:pPr>
            <a:r>
              <a:rPr lang="en-US" altLang="en-US" sz="1600"/>
              <a:t>replace node</a:t>
            </a:r>
          </a:p>
          <a:p>
            <a:pPr lvl="1">
              <a:lnSpc>
                <a:spcPct val="80000"/>
              </a:lnSpc>
            </a:pPr>
            <a:r>
              <a:rPr lang="en-US" altLang="en-US" sz="1600"/>
              <a:t>reconstruct failed primary from backups</a:t>
            </a:r>
          </a:p>
          <a:p>
            <a:pPr lvl="1">
              <a:lnSpc>
                <a:spcPct val="80000"/>
              </a:lnSpc>
            </a:pPr>
            <a:r>
              <a:rPr lang="en-US" altLang="en-US" sz="1600"/>
              <a:t>reconstruct backups stored in failed node</a:t>
            </a:r>
          </a:p>
          <a:p>
            <a:pPr lvl="1">
              <a:lnSpc>
                <a:spcPct val="80000"/>
              </a:lnSpc>
            </a:pPr>
            <a:endParaRPr lang="en-US" altLang="en-US" sz="1600"/>
          </a:p>
          <a:p>
            <a:pPr>
              <a:lnSpc>
                <a:spcPct val="80000"/>
              </a:lnSpc>
            </a:pPr>
            <a:r>
              <a:rPr lang="en-US" altLang="en-US" sz="1800"/>
              <a:t>Second failure before this can cause unavailability</a:t>
            </a:r>
          </a:p>
          <a:p>
            <a:pPr>
              <a:lnSpc>
                <a:spcPct val="80000"/>
              </a:lnSpc>
            </a:pPr>
            <a:r>
              <a:rPr lang="en-US" altLang="en-US" sz="1800"/>
              <a:t>Large cluster size improves failure load balancing but increases risk of data being unavailable</a:t>
            </a:r>
          </a:p>
          <a:p>
            <a:pPr lvl="1">
              <a:lnSpc>
                <a:spcPct val="80000"/>
              </a:lnSpc>
            </a:pPr>
            <a:endParaRPr lang="en-US" altLang="en-US" sz="1800"/>
          </a:p>
        </p:txBody>
      </p:sp>
      <p:grpSp>
        <p:nvGrpSpPr>
          <p:cNvPr id="69644" name="Group 12">
            <a:extLst>
              <a:ext uri="{FF2B5EF4-FFF2-40B4-BE49-F238E27FC236}">
                <a16:creationId xmlns:a16="http://schemas.microsoft.com/office/drawing/2014/main" id="{96D53D16-91AB-FD44-AD5A-0FB2A49506EE}"/>
              </a:ext>
            </a:extLst>
          </p:cNvPr>
          <p:cNvGrpSpPr>
            <a:grpSpLocks/>
          </p:cNvGrpSpPr>
          <p:nvPr/>
        </p:nvGrpSpPr>
        <p:grpSpPr bwMode="auto">
          <a:xfrm>
            <a:off x="2743200" y="5105400"/>
            <a:ext cx="685800" cy="1143000"/>
            <a:chOff x="1872" y="3600"/>
            <a:chExt cx="432" cy="720"/>
          </a:xfrm>
        </p:grpSpPr>
        <p:sp>
          <p:nvSpPr>
            <p:cNvPr id="69642" name="Line 10">
              <a:extLst>
                <a:ext uri="{FF2B5EF4-FFF2-40B4-BE49-F238E27FC236}">
                  <a16:creationId xmlns:a16="http://schemas.microsoft.com/office/drawing/2014/main" id="{AFF35319-8D65-6D46-A956-F99F97D809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600"/>
              <a:ext cx="432" cy="720"/>
            </a:xfrm>
            <a:prstGeom prst="line">
              <a:avLst/>
            </a:prstGeom>
            <a:noFill/>
            <a:ln w="57150">
              <a:solidFill>
                <a:srgbClr val="FFCC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643" name="Line 11">
              <a:extLst>
                <a:ext uri="{FF2B5EF4-FFF2-40B4-BE49-F238E27FC236}">
                  <a16:creationId xmlns:a16="http://schemas.microsoft.com/office/drawing/2014/main" id="{9737A6F8-C704-5943-9758-4AAB4D1AA16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2" y="3600"/>
              <a:ext cx="384" cy="720"/>
            </a:xfrm>
            <a:prstGeom prst="line">
              <a:avLst/>
            </a:prstGeom>
            <a:noFill/>
            <a:ln w="57150">
              <a:solidFill>
                <a:srgbClr val="FFCC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0169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73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5" name="Rectangle 2">
            <a:extLst>
              <a:ext uri="{FF2B5EF4-FFF2-40B4-BE49-F238E27FC236}">
                <a16:creationId xmlns:a16="http://schemas.microsoft.com/office/drawing/2014/main" id="{391D2E4A-F36D-0F48-8FCA-DF07CF067B3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Chained Declustering (Gamma)</a:t>
            </a:r>
          </a:p>
        </p:txBody>
      </p:sp>
      <p:sp>
        <p:nvSpPr>
          <p:cNvPr id="71686" name="Rectangle 3">
            <a:extLst>
              <a:ext uri="{FF2B5EF4-FFF2-40B4-BE49-F238E27FC236}">
                <a16:creationId xmlns:a16="http://schemas.microsoft.com/office/drawing/2014/main" id="{65CACBC1-80F3-364D-B98B-107F16318AA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1981200"/>
            <a:ext cx="7772400" cy="3048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000"/>
              <a:t>Nodes are divided into disjoint groups called relation clusters.</a:t>
            </a:r>
          </a:p>
          <a:p>
            <a:pPr>
              <a:lnSpc>
                <a:spcPct val="80000"/>
              </a:lnSpc>
            </a:pPr>
            <a:endParaRPr lang="en-US" altLang="en-US" sz="2000"/>
          </a:p>
          <a:p>
            <a:pPr>
              <a:lnSpc>
                <a:spcPct val="80000"/>
              </a:lnSpc>
            </a:pPr>
            <a:r>
              <a:rPr lang="en-US" altLang="en-US" sz="2000"/>
              <a:t>A relation is assigned to one relation cluster and its records are declustered across the nodes of that relation cluster using a partitioning strategy (Range, Hash).</a:t>
            </a:r>
          </a:p>
          <a:p>
            <a:pPr>
              <a:lnSpc>
                <a:spcPct val="80000"/>
              </a:lnSpc>
            </a:pPr>
            <a:endParaRPr lang="en-US" altLang="en-US" sz="2000"/>
          </a:p>
          <a:p>
            <a:pPr>
              <a:lnSpc>
                <a:spcPct val="80000"/>
              </a:lnSpc>
            </a:pPr>
            <a:r>
              <a:rPr lang="en-US" altLang="en-US" sz="2000"/>
              <a:t>Given a primary fragment Ri, its backup copy is assigned to node </a:t>
            </a:r>
            <a:r>
              <a:rPr lang="en-US" altLang="en-US" sz="2000">
                <a:solidFill>
                  <a:schemeClr val="tx2"/>
                </a:solidFill>
              </a:rPr>
              <a:t>(i+1) mod M</a:t>
            </a:r>
            <a:r>
              <a:rPr lang="en-US" altLang="en-US" sz="2000"/>
              <a:t> (M is the number of nodes in the relation cluster).</a:t>
            </a:r>
          </a:p>
        </p:txBody>
      </p:sp>
      <p:pic>
        <p:nvPicPr>
          <p:cNvPr id="71688" name="Picture 8">
            <a:extLst>
              <a:ext uri="{FF2B5EF4-FFF2-40B4-BE49-F238E27FC236}">
                <a16:creationId xmlns:a16="http://schemas.microsoft.com/office/drawing/2014/main" id="{CB28E9D1-DECA-AA48-A4B1-9742F9942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800" y="4724400"/>
            <a:ext cx="9829800" cy="153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9987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73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1" name="Rectangle 2">
            <a:extLst>
              <a:ext uri="{FF2B5EF4-FFF2-40B4-BE49-F238E27FC236}">
                <a16:creationId xmlns:a16="http://schemas.microsoft.com/office/drawing/2014/main" id="{D5703427-ECC3-A242-8E7F-51EB6D10434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Chained Declustering (Gamma)</a:t>
            </a:r>
          </a:p>
        </p:txBody>
      </p:sp>
      <p:sp>
        <p:nvSpPr>
          <p:cNvPr id="75782" name="Rectangle 3">
            <a:extLst>
              <a:ext uri="{FF2B5EF4-FFF2-40B4-BE49-F238E27FC236}">
                <a16:creationId xmlns:a16="http://schemas.microsoft.com/office/drawing/2014/main" id="{F29C9C25-ACE2-554F-93DD-82D7B469D7C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1981200"/>
            <a:ext cx="7772400" cy="2286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/>
              <a:t>During normal operation:</a:t>
            </a:r>
          </a:p>
          <a:p>
            <a:pPr>
              <a:lnSpc>
                <a:spcPct val="90000"/>
              </a:lnSpc>
            </a:pPr>
            <a:endParaRPr lang="en-US" altLang="en-US" sz="2400"/>
          </a:p>
          <a:p>
            <a:pPr lvl="1">
              <a:lnSpc>
                <a:spcPct val="90000"/>
              </a:lnSpc>
            </a:pPr>
            <a:r>
              <a:rPr lang="en-US" altLang="en-US" sz="2000"/>
              <a:t>Read requests are directed to the fragments of primary copy,</a:t>
            </a:r>
          </a:p>
          <a:p>
            <a:pPr lvl="1">
              <a:lnSpc>
                <a:spcPct val="90000"/>
              </a:lnSpc>
            </a:pPr>
            <a:endParaRPr lang="en-US" altLang="en-US" sz="2000"/>
          </a:p>
          <a:p>
            <a:pPr lvl="1">
              <a:lnSpc>
                <a:spcPct val="90000"/>
              </a:lnSpc>
            </a:pPr>
            <a:r>
              <a:rPr lang="en-US" altLang="en-US" sz="2000"/>
              <a:t>Write requests update both primary and backup copies.</a:t>
            </a:r>
          </a:p>
          <a:p>
            <a:pPr lvl="1">
              <a:lnSpc>
                <a:spcPct val="90000"/>
              </a:lnSpc>
            </a:pPr>
            <a:endParaRPr lang="en-US" altLang="en-US" sz="2000"/>
          </a:p>
        </p:txBody>
      </p:sp>
      <p:pic>
        <p:nvPicPr>
          <p:cNvPr id="75784" name="Picture 8">
            <a:extLst>
              <a:ext uri="{FF2B5EF4-FFF2-40B4-BE49-F238E27FC236}">
                <a16:creationId xmlns:a16="http://schemas.microsoft.com/office/drawing/2014/main" id="{51765DDC-7523-8741-9205-D35AA90AA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800" y="4724400"/>
            <a:ext cx="9829800" cy="153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68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73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35" name="Picture 11">
            <a:extLst>
              <a:ext uri="{FF2B5EF4-FFF2-40B4-BE49-F238E27FC236}">
                <a16:creationId xmlns:a16="http://schemas.microsoft.com/office/drawing/2014/main" id="{CF47AF4C-FDB1-3749-975E-D2D234073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800" y="4724400"/>
            <a:ext cx="9829800" cy="153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829" name="Rectangle 2">
            <a:extLst>
              <a:ext uri="{FF2B5EF4-FFF2-40B4-BE49-F238E27FC236}">
                <a16:creationId xmlns:a16="http://schemas.microsoft.com/office/drawing/2014/main" id="{93186ACD-AA79-2040-B3B6-C8C58BFB485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Chained Declustering (Gamma)</a:t>
            </a:r>
          </a:p>
        </p:txBody>
      </p:sp>
      <p:sp>
        <p:nvSpPr>
          <p:cNvPr id="77830" name="Rectangle 3">
            <a:extLst>
              <a:ext uri="{FF2B5EF4-FFF2-40B4-BE49-F238E27FC236}">
                <a16:creationId xmlns:a16="http://schemas.microsoft.com/office/drawing/2014/main" id="{16FFB751-AE4D-5B47-9DD8-B08A377F85D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1981200"/>
            <a:ext cx="7772400" cy="3048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000" b="1"/>
              <a:t>In presence of failure:</a:t>
            </a:r>
          </a:p>
          <a:p>
            <a:pPr lvl="1">
              <a:lnSpc>
                <a:spcPct val="80000"/>
              </a:lnSpc>
            </a:pPr>
            <a:r>
              <a:rPr lang="en-US" altLang="en-US" sz="1800"/>
              <a:t>Both primary and backup fragments are used for read operations,</a:t>
            </a:r>
          </a:p>
          <a:p>
            <a:pPr lvl="2">
              <a:lnSpc>
                <a:spcPct val="80000"/>
              </a:lnSpc>
            </a:pPr>
            <a:r>
              <a:rPr lang="en-US" altLang="en-US" sz="1800"/>
              <a:t>Objective:  Balance the load and avoid bottlenecks!</a:t>
            </a:r>
          </a:p>
          <a:p>
            <a:pPr lvl="1">
              <a:lnSpc>
                <a:spcPct val="80000"/>
              </a:lnSpc>
            </a:pPr>
            <a:r>
              <a:rPr lang="en-US" altLang="en-US" sz="1800"/>
              <a:t>Write requests update both primary and backup copies.</a:t>
            </a:r>
          </a:p>
          <a:p>
            <a:pPr lvl="1">
              <a:lnSpc>
                <a:spcPct val="80000"/>
              </a:lnSpc>
            </a:pPr>
            <a:endParaRPr lang="en-US" altLang="en-US" sz="1800"/>
          </a:p>
          <a:p>
            <a:pPr>
              <a:lnSpc>
                <a:spcPct val="80000"/>
              </a:lnSpc>
            </a:pPr>
            <a:r>
              <a:rPr lang="en-US" altLang="en-US" sz="2000"/>
              <a:t>Note:</a:t>
            </a:r>
          </a:p>
          <a:p>
            <a:pPr lvl="1">
              <a:lnSpc>
                <a:spcPct val="80000"/>
              </a:lnSpc>
            </a:pPr>
            <a:r>
              <a:rPr lang="en-US" altLang="en-US" sz="1800"/>
              <a:t>Load of R1 (on node 1) is pushed to node 2 in its entirety.</a:t>
            </a:r>
          </a:p>
          <a:p>
            <a:pPr lvl="1">
              <a:lnSpc>
                <a:spcPct val="80000"/>
              </a:lnSpc>
            </a:pPr>
            <a:r>
              <a:rPr lang="en-US" altLang="en-US" sz="1800"/>
              <a:t>A fraction of read request from each node is pushed to the others for a 1/8 load increase attributed to node 1’s failure.</a:t>
            </a:r>
          </a:p>
        </p:txBody>
      </p:sp>
      <p:grpSp>
        <p:nvGrpSpPr>
          <p:cNvPr id="77832" name="Group 8">
            <a:extLst>
              <a:ext uri="{FF2B5EF4-FFF2-40B4-BE49-F238E27FC236}">
                <a16:creationId xmlns:a16="http://schemas.microsoft.com/office/drawing/2014/main" id="{4F35E741-10B7-724A-B692-B714321839D5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5029200"/>
            <a:ext cx="381000" cy="762000"/>
            <a:chOff x="1872" y="3600"/>
            <a:chExt cx="432" cy="720"/>
          </a:xfrm>
        </p:grpSpPr>
        <p:sp>
          <p:nvSpPr>
            <p:cNvPr id="77833" name="Line 9">
              <a:extLst>
                <a:ext uri="{FF2B5EF4-FFF2-40B4-BE49-F238E27FC236}">
                  <a16:creationId xmlns:a16="http://schemas.microsoft.com/office/drawing/2014/main" id="{E7D2BC95-6528-8647-8393-AC46CD8F6C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600"/>
              <a:ext cx="432" cy="720"/>
            </a:xfrm>
            <a:prstGeom prst="line">
              <a:avLst/>
            </a:prstGeom>
            <a:noFill/>
            <a:ln w="57150">
              <a:solidFill>
                <a:srgbClr val="FFCC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34" name="Line 10">
              <a:extLst>
                <a:ext uri="{FF2B5EF4-FFF2-40B4-BE49-F238E27FC236}">
                  <a16:creationId xmlns:a16="http://schemas.microsoft.com/office/drawing/2014/main" id="{7D0D2922-DBA3-8943-A832-3E624CDCEB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2" y="3600"/>
              <a:ext cx="384" cy="720"/>
            </a:xfrm>
            <a:prstGeom prst="line">
              <a:avLst/>
            </a:prstGeom>
            <a:noFill/>
            <a:ln w="57150">
              <a:solidFill>
                <a:srgbClr val="FFCC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47638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73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83" name="Picture 11">
            <a:extLst>
              <a:ext uri="{FF2B5EF4-FFF2-40B4-BE49-F238E27FC236}">
                <a16:creationId xmlns:a16="http://schemas.microsoft.com/office/drawing/2014/main" id="{70DD99C4-E1C2-314A-AEB4-A2D0A706A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800" y="4724400"/>
            <a:ext cx="9829800" cy="153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9877" name="Rectangle 2">
            <a:extLst>
              <a:ext uri="{FF2B5EF4-FFF2-40B4-BE49-F238E27FC236}">
                <a16:creationId xmlns:a16="http://schemas.microsoft.com/office/drawing/2014/main" id="{CDF3DD9A-D680-3440-85CD-45E0067562B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Chained Declustering (Gamma)</a:t>
            </a:r>
          </a:p>
        </p:txBody>
      </p:sp>
      <p:sp>
        <p:nvSpPr>
          <p:cNvPr id="79878" name="Rectangle 3">
            <a:extLst>
              <a:ext uri="{FF2B5EF4-FFF2-40B4-BE49-F238E27FC236}">
                <a16:creationId xmlns:a16="http://schemas.microsoft.com/office/drawing/2014/main" id="{83804C15-7454-3941-B53D-69B6184641F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1981200"/>
            <a:ext cx="7772400" cy="2743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/>
              <a:t>MTTR involves:</a:t>
            </a:r>
          </a:p>
          <a:p>
            <a:pPr lvl="1">
              <a:lnSpc>
                <a:spcPct val="80000"/>
              </a:lnSpc>
            </a:pPr>
            <a:r>
              <a:rPr lang="en-US" altLang="en-US" sz="2000"/>
              <a:t>Replace node 1 with a new node,</a:t>
            </a:r>
          </a:p>
          <a:p>
            <a:pPr lvl="1">
              <a:lnSpc>
                <a:spcPct val="80000"/>
              </a:lnSpc>
            </a:pPr>
            <a:r>
              <a:rPr lang="en-US" altLang="en-US" sz="2000"/>
              <a:t>Reconstruct R1 (from r1 on node 2) on node 1,</a:t>
            </a:r>
          </a:p>
          <a:p>
            <a:pPr lvl="1">
              <a:lnSpc>
                <a:spcPct val="80000"/>
              </a:lnSpc>
            </a:pPr>
            <a:r>
              <a:rPr lang="en-US" altLang="en-US" sz="2000"/>
              <a:t>Reconstruct backup copy of R0 (i.e., r0) on node 1.</a:t>
            </a:r>
          </a:p>
          <a:p>
            <a:pPr lvl="1">
              <a:lnSpc>
                <a:spcPct val="80000"/>
              </a:lnSpc>
            </a:pPr>
            <a:endParaRPr lang="en-US" altLang="en-US" sz="2000"/>
          </a:p>
          <a:p>
            <a:pPr>
              <a:lnSpc>
                <a:spcPct val="80000"/>
              </a:lnSpc>
            </a:pPr>
            <a:r>
              <a:rPr lang="en-US" altLang="en-US" sz="2400"/>
              <a:t>Note:</a:t>
            </a:r>
          </a:p>
          <a:p>
            <a:pPr lvl="1">
              <a:lnSpc>
                <a:spcPct val="80000"/>
              </a:lnSpc>
            </a:pPr>
            <a:r>
              <a:rPr lang="en-US" altLang="en-US" sz="2000"/>
              <a:t>Once Node 1 becomes operational, primary copies are used to process read requests.</a:t>
            </a:r>
          </a:p>
        </p:txBody>
      </p:sp>
      <p:grpSp>
        <p:nvGrpSpPr>
          <p:cNvPr id="79880" name="Group 8">
            <a:extLst>
              <a:ext uri="{FF2B5EF4-FFF2-40B4-BE49-F238E27FC236}">
                <a16:creationId xmlns:a16="http://schemas.microsoft.com/office/drawing/2014/main" id="{3B4123EB-7230-9B4F-B952-430A9CBE3161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5029200"/>
            <a:ext cx="381000" cy="762000"/>
            <a:chOff x="1872" y="3600"/>
            <a:chExt cx="432" cy="720"/>
          </a:xfrm>
        </p:grpSpPr>
        <p:sp>
          <p:nvSpPr>
            <p:cNvPr id="79881" name="Line 9">
              <a:extLst>
                <a:ext uri="{FF2B5EF4-FFF2-40B4-BE49-F238E27FC236}">
                  <a16:creationId xmlns:a16="http://schemas.microsoft.com/office/drawing/2014/main" id="{12707FAB-7777-784F-9AC3-48A03E5A11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600"/>
              <a:ext cx="432" cy="720"/>
            </a:xfrm>
            <a:prstGeom prst="line">
              <a:avLst/>
            </a:prstGeom>
            <a:noFill/>
            <a:ln w="57150">
              <a:solidFill>
                <a:srgbClr val="FFCC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882" name="Line 10">
              <a:extLst>
                <a:ext uri="{FF2B5EF4-FFF2-40B4-BE49-F238E27FC236}">
                  <a16:creationId xmlns:a16="http://schemas.microsoft.com/office/drawing/2014/main" id="{369D3C41-3390-7744-928C-994A2C8393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2" y="3600"/>
              <a:ext cx="384" cy="720"/>
            </a:xfrm>
            <a:prstGeom prst="line">
              <a:avLst/>
            </a:prstGeom>
            <a:noFill/>
            <a:ln w="57150">
              <a:solidFill>
                <a:srgbClr val="FFCC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3120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73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6" name="Picture 26">
            <a:extLst>
              <a:ext uri="{FF2B5EF4-FFF2-40B4-BE49-F238E27FC236}">
                <a16:creationId xmlns:a16="http://schemas.microsoft.com/office/drawing/2014/main" id="{C8A15F11-C73E-E644-8D2A-C02F30448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900" y="2582863"/>
            <a:ext cx="9829800" cy="153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5" name="Picture 25">
            <a:extLst>
              <a:ext uri="{FF2B5EF4-FFF2-40B4-BE49-F238E27FC236}">
                <a16:creationId xmlns:a16="http://schemas.microsoft.com/office/drawing/2014/main" id="{435C6B49-F324-AD4C-A38C-F1308EE1B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800" y="4914900"/>
            <a:ext cx="9829800" cy="153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3399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25" name="Rectangle 2">
            <a:extLst>
              <a:ext uri="{FF2B5EF4-FFF2-40B4-BE49-F238E27FC236}">
                <a16:creationId xmlns:a16="http://schemas.microsoft.com/office/drawing/2014/main" id="{830019C7-7E75-0E4B-B4BE-FDA6B77E33D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Chained Declustering (Gamma)</a:t>
            </a:r>
          </a:p>
        </p:txBody>
      </p:sp>
      <p:sp>
        <p:nvSpPr>
          <p:cNvPr id="81926" name="Rectangle 3">
            <a:extLst>
              <a:ext uri="{FF2B5EF4-FFF2-40B4-BE49-F238E27FC236}">
                <a16:creationId xmlns:a16="http://schemas.microsoft.com/office/drawing/2014/main" id="{6B98BFE9-6BE4-014E-A105-1D4CFD64A47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1892300"/>
            <a:ext cx="7772400" cy="76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/>
              <a:t>Any two node failures in a relation cluster does not result in data un-availability.</a:t>
            </a:r>
          </a:p>
        </p:txBody>
      </p:sp>
      <p:grpSp>
        <p:nvGrpSpPr>
          <p:cNvPr id="81928" name="Group 8">
            <a:extLst>
              <a:ext uri="{FF2B5EF4-FFF2-40B4-BE49-F238E27FC236}">
                <a16:creationId xmlns:a16="http://schemas.microsoft.com/office/drawing/2014/main" id="{5E3114C0-B8D1-D148-B04F-7919F0EBD8C6}"/>
              </a:ext>
            </a:extLst>
          </p:cNvPr>
          <p:cNvGrpSpPr>
            <a:grpSpLocks/>
          </p:cNvGrpSpPr>
          <p:nvPr/>
        </p:nvGrpSpPr>
        <p:grpSpPr bwMode="auto">
          <a:xfrm>
            <a:off x="2933700" y="2895600"/>
            <a:ext cx="381000" cy="762000"/>
            <a:chOff x="1872" y="3600"/>
            <a:chExt cx="432" cy="720"/>
          </a:xfrm>
        </p:grpSpPr>
        <p:sp>
          <p:nvSpPr>
            <p:cNvPr id="81929" name="Line 9">
              <a:extLst>
                <a:ext uri="{FF2B5EF4-FFF2-40B4-BE49-F238E27FC236}">
                  <a16:creationId xmlns:a16="http://schemas.microsoft.com/office/drawing/2014/main" id="{ADCFB3FD-BF38-1645-B783-6CE719F000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600"/>
              <a:ext cx="432" cy="720"/>
            </a:xfrm>
            <a:prstGeom prst="line">
              <a:avLst/>
            </a:prstGeom>
            <a:noFill/>
            <a:ln w="57150">
              <a:solidFill>
                <a:srgbClr val="FFCC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30" name="Line 10">
              <a:extLst>
                <a:ext uri="{FF2B5EF4-FFF2-40B4-BE49-F238E27FC236}">
                  <a16:creationId xmlns:a16="http://schemas.microsoft.com/office/drawing/2014/main" id="{52BA9B68-3B93-5B48-A28C-0F64B1C757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2" y="3600"/>
              <a:ext cx="384" cy="720"/>
            </a:xfrm>
            <a:prstGeom prst="line">
              <a:avLst/>
            </a:prstGeom>
            <a:noFill/>
            <a:ln w="57150">
              <a:solidFill>
                <a:srgbClr val="FFCC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1934" name="Rectangle 3">
            <a:extLst>
              <a:ext uri="{FF2B5EF4-FFF2-40B4-BE49-F238E27FC236}">
                <a16:creationId xmlns:a16="http://schemas.microsoft.com/office/drawing/2014/main" id="{D98F796F-C964-BA44-A0D1-1859597537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563" y="434340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/>
              <a:t>Two adjacent nodes must fail in order for data to become unavailable</a:t>
            </a:r>
          </a:p>
        </p:txBody>
      </p:sp>
      <p:grpSp>
        <p:nvGrpSpPr>
          <p:cNvPr id="81936" name="Group 16">
            <a:extLst>
              <a:ext uri="{FF2B5EF4-FFF2-40B4-BE49-F238E27FC236}">
                <a16:creationId xmlns:a16="http://schemas.microsoft.com/office/drawing/2014/main" id="{1EE274AB-1656-964B-934A-880527CDC1BC}"/>
              </a:ext>
            </a:extLst>
          </p:cNvPr>
          <p:cNvGrpSpPr>
            <a:grpSpLocks/>
          </p:cNvGrpSpPr>
          <p:nvPr/>
        </p:nvGrpSpPr>
        <p:grpSpPr bwMode="auto">
          <a:xfrm>
            <a:off x="7772400" y="5181600"/>
            <a:ext cx="381000" cy="762000"/>
            <a:chOff x="1872" y="3600"/>
            <a:chExt cx="432" cy="720"/>
          </a:xfrm>
        </p:grpSpPr>
        <p:sp>
          <p:nvSpPr>
            <p:cNvPr id="81937" name="Line 17">
              <a:extLst>
                <a:ext uri="{FF2B5EF4-FFF2-40B4-BE49-F238E27FC236}">
                  <a16:creationId xmlns:a16="http://schemas.microsoft.com/office/drawing/2014/main" id="{0CBF1EFA-D286-C04C-89AD-3E3173A50B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600"/>
              <a:ext cx="432" cy="720"/>
            </a:xfrm>
            <a:prstGeom prst="line">
              <a:avLst/>
            </a:prstGeom>
            <a:noFill/>
            <a:ln w="57150">
              <a:solidFill>
                <a:srgbClr val="FFCC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38" name="Line 18">
              <a:extLst>
                <a:ext uri="{FF2B5EF4-FFF2-40B4-BE49-F238E27FC236}">
                  <a16:creationId xmlns:a16="http://schemas.microsoft.com/office/drawing/2014/main" id="{93EF01F1-0E50-0946-8E60-B9B6DAAC76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2" y="3600"/>
              <a:ext cx="384" cy="720"/>
            </a:xfrm>
            <a:prstGeom prst="line">
              <a:avLst/>
            </a:prstGeom>
            <a:noFill/>
            <a:ln w="57150">
              <a:solidFill>
                <a:srgbClr val="FFCC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1939" name="Group 19">
            <a:extLst>
              <a:ext uri="{FF2B5EF4-FFF2-40B4-BE49-F238E27FC236}">
                <a16:creationId xmlns:a16="http://schemas.microsoft.com/office/drawing/2014/main" id="{7C9D7648-CF1C-7F4C-8E41-7D7DEEBF0D7F}"/>
              </a:ext>
            </a:extLst>
          </p:cNvPr>
          <p:cNvGrpSpPr>
            <a:grpSpLocks/>
          </p:cNvGrpSpPr>
          <p:nvPr/>
        </p:nvGrpSpPr>
        <p:grpSpPr bwMode="auto">
          <a:xfrm>
            <a:off x="5829300" y="2895600"/>
            <a:ext cx="381000" cy="762000"/>
            <a:chOff x="1872" y="3600"/>
            <a:chExt cx="432" cy="720"/>
          </a:xfrm>
        </p:grpSpPr>
        <p:sp>
          <p:nvSpPr>
            <p:cNvPr id="81940" name="Line 20">
              <a:extLst>
                <a:ext uri="{FF2B5EF4-FFF2-40B4-BE49-F238E27FC236}">
                  <a16:creationId xmlns:a16="http://schemas.microsoft.com/office/drawing/2014/main" id="{E442B395-60C1-894A-9146-A4E5F2FB64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600"/>
              <a:ext cx="432" cy="720"/>
            </a:xfrm>
            <a:prstGeom prst="line">
              <a:avLst/>
            </a:prstGeom>
            <a:noFill/>
            <a:ln w="57150">
              <a:solidFill>
                <a:srgbClr val="FFCC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41" name="Line 21">
              <a:extLst>
                <a:ext uri="{FF2B5EF4-FFF2-40B4-BE49-F238E27FC236}">
                  <a16:creationId xmlns:a16="http://schemas.microsoft.com/office/drawing/2014/main" id="{A0B946A8-507D-424D-B412-62860664ED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2" y="3600"/>
              <a:ext cx="384" cy="720"/>
            </a:xfrm>
            <a:prstGeom prst="line">
              <a:avLst/>
            </a:prstGeom>
            <a:noFill/>
            <a:ln w="57150">
              <a:solidFill>
                <a:srgbClr val="FFCC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81942" name="Group 22">
            <a:extLst>
              <a:ext uri="{FF2B5EF4-FFF2-40B4-BE49-F238E27FC236}">
                <a16:creationId xmlns:a16="http://schemas.microsoft.com/office/drawing/2014/main" id="{15FBF481-827C-6A43-BFBA-BDBB8A9A85B9}"/>
              </a:ext>
            </a:extLst>
          </p:cNvPr>
          <p:cNvGrpSpPr>
            <a:grpSpLocks/>
          </p:cNvGrpSpPr>
          <p:nvPr/>
        </p:nvGrpSpPr>
        <p:grpSpPr bwMode="auto">
          <a:xfrm>
            <a:off x="8724900" y="5181600"/>
            <a:ext cx="381000" cy="762000"/>
            <a:chOff x="1872" y="3600"/>
            <a:chExt cx="432" cy="720"/>
          </a:xfrm>
        </p:grpSpPr>
        <p:sp>
          <p:nvSpPr>
            <p:cNvPr id="81943" name="Line 23">
              <a:extLst>
                <a:ext uri="{FF2B5EF4-FFF2-40B4-BE49-F238E27FC236}">
                  <a16:creationId xmlns:a16="http://schemas.microsoft.com/office/drawing/2014/main" id="{C6B2FF15-0B5C-E749-9FBD-72560F2C80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3600"/>
              <a:ext cx="432" cy="720"/>
            </a:xfrm>
            <a:prstGeom prst="line">
              <a:avLst/>
            </a:prstGeom>
            <a:noFill/>
            <a:ln w="57150">
              <a:solidFill>
                <a:srgbClr val="FFCC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1944" name="Line 24">
              <a:extLst>
                <a:ext uri="{FF2B5EF4-FFF2-40B4-BE49-F238E27FC236}">
                  <a16:creationId xmlns:a16="http://schemas.microsoft.com/office/drawing/2014/main" id="{A42D0EF3-B873-A74C-B12E-5EFEBC3D99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2" y="3600"/>
              <a:ext cx="384" cy="720"/>
            </a:xfrm>
            <a:prstGeom prst="line">
              <a:avLst/>
            </a:prstGeom>
            <a:noFill/>
            <a:ln w="57150">
              <a:solidFill>
                <a:srgbClr val="FFCC9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0154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-27384"/>
            <a:ext cx="9116016" cy="685524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20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906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to </a:t>
            </a:r>
            <a:r>
              <a:rPr lang="en-US" dirty="0">
                <a:solidFill>
                  <a:srgbClr val="6F2529"/>
                </a:solidFill>
              </a:rPr>
              <a:t>store, manage and process </a:t>
            </a:r>
            <a:r>
              <a:rPr lang="en-US" dirty="0"/>
              <a:t>Big Data by harnessing large clusters of commodity nodes</a:t>
            </a:r>
          </a:p>
          <a:p>
            <a:r>
              <a:rPr lang="en-US" dirty="0"/>
              <a:t>MapReduce family: simpler, more constrained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generation: enables more complex processing &amp; data, optimization opportunities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-6" t="32055" r="-3443" b="31743"/>
          <a:stretch/>
        </p:blipFill>
        <p:spPr>
          <a:xfrm>
            <a:off x="1579926" y="3278827"/>
            <a:ext cx="2160000" cy="75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Mainstream Big Data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66793"/>
            <a:ext cx="2438400" cy="476250"/>
          </a:xfrm>
        </p:spPr>
        <p:txBody>
          <a:bodyPr/>
          <a:lstStyle/>
          <a:p>
            <a:fld id="{35B54189-C436-47D0-AC37-8484B13A8E1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5330011"/>
            <a:ext cx="2376264" cy="12673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5358" y="5323775"/>
            <a:ext cx="15167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Google</a:t>
            </a:r>
          </a:p>
          <a:p>
            <a:pPr algn="ctr"/>
            <a:r>
              <a:rPr lang="en-US" sz="3600" dirty="0" err="1">
                <a:solidFill>
                  <a:schemeClr val="accent6">
                    <a:lumMod val="50000"/>
                  </a:schemeClr>
                </a:solidFill>
              </a:rPr>
              <a:t>Pregel</a:t>
            </a:r>
            <a:endParaRPr lang="en-US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01854" y="5323775"/>
            <a:ext cx="19967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Microsoft</a:t>
            </a:r>
          </a:p>
          <a:p>
            <a:pPr algn="ctr"/>
            <a:r>
              <a:rPr lang="en-US" sz="3600" dirty="0">
                <a:solidFill>
                  <a:schemeClr val="accent6">
                    <a:lumMod val="50000"/>
                  </a:schemeClr>
                </a:solidFill>
              </a:rPr>
              <a:t>Dryad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44326" y="3275264"/>
            <a:ext cx="2424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err="1">
                <a:ln w="22225">
                  <a:solidFill>
                    <a:schemeClr val="accent1"/>
                  </a:solidFill>
                </a:ln>
                <a:solidFill>
                  <a:srgbClr val="78CEF9"/>
                </a:solidFill>
              </a:rPr>
              <a:t>HadoopDB</a:t>
            </a:r>
            <a:endParaRPr lang="en-US" sz="4000" dirty="0">
              <a:ln w="22225">
                <a:solidFill>
                  <a:schemeClr val="accent1"/>
                </a:solidFill>
              </a:ln>
              <a:solidFill>
                <a:srgbClr val="78CEF9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358" y="3014157"/>
            <a:ext cx="2036527" cy="12789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CEB17E-1394-C543-A597-4745043E9494}"/>
              </a:ext>
            </a:extLst>
          </p:cNvPr>
          <p:cNvSpPr/>
          <p:nvPr/>
        </p:nvSpPr>
        <p:spPr>
          <a:xfrm>
            <a:off x="0" y="2420888"/>
            <a:ext cx="9144000" cy="1872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1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ounded Rectangle 21"/>
          <p:cNvSpPr/>
          <p:nvPr/>
        </p:nvSpPr>
        <p:spPr>
          <a:xfrm>
            <a:off x="1979712" y="5042495"/>
            <a:ext cx="7164288" cy="101513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1979712" y="3843109"/>
            <a:ext cx="7164288" cy="101513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979712" y="2708920"/>
            <a:ext cx="7164288" cy="101513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979712" y="1412776"/>
            <a:ext cx="7164288" cy="122413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Hadoop ecosystem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153370" y="1594987"/>
            <a:ext cx="2520280" cy="8645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Pig</a:t>
            </a:r>
          </a:p>
          <a:p>
            <a:pPr algn="ctr"/>
            <a:r>
              <a:rPr lang="en-US" sz="2800" dirty="0"/>
              <a:t>(Data Flow)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817666" y="1594987"/>
            <a:ext cx="2520280" cy="8645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Hive</a:t>
            </a:r>
          </a:p>
          <a:p>
            <a:pPr algn="ctr"/>
            <a:r>
              <a:rPr lang="en-US" sz="2800" dirty="0"/>
              <a:t>(SQL)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153370" y="2771221"/>
            <a:ext cx="5184576" cy="8645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MapReduce</a:t>
            </a:r>
          </a:p>
          <a:p>
            <a:pPr algn="ctr"/>
            <a:r>
              <a:rPr lang="en-US" sz="2800" dirty="0"/>
              <a:t>(Distr. Programming Framework)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153370" y="3947455"/>
            <a:ext cx="2520280" cy="8645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HCatalog</a:t>
            </a:r>
            <a:endParaRPr lang="en-US" sz="2800" dirty="0"/>
          </a:p>
          <a:p>
            <a:pPr algn="ctr"/>
            <a:r>
              <a:rPr lang="en-US" sz="2800" dirty="0"/>
              <a:t>(Meta Data)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817666" y="3947455"/>
            <a:ext cx="2520280" cy="8645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HBase</a:t>
            </a:r>
            <a:endParaRPr lang="en-US" sz="2800" dirty="0"/>
          </a:p>
          <a:p>
            <a:pPr algn="ctr"/>
            <a:r>
              <a:rPr lang="en-US" sz="2800" dirty="0"/>
              <a:t>(Col. storage)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153370" y="5123690"/>
            <a:ext cx="5184576" cy="86456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HDFS</a:t>
            </a:r>
          </a:p>
          <a:p>
            <a:pPr algn="ctr"/>
            <a:r>
              <a:rPr lang="en-US" sz="2800" dirty="0"/>
              <a:t>(Hadoop Distr. File System)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60417" y="1412775"/>
            <a:ext cx="599215" cy="461688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2000" dirty="0"/>
              <a:t>Zookeeper</a:t>
            </a:r>
          </a:p>
          <a:p>
            <a:pPr algn="ctr"/>
            <a:r>
              <a:rPr lang="en-US" sz="2000" dirty="0"/>
              <a:t>(Distr. configuration, naming, </a:t>
            </a:r>
            <a:r>
              <a:rPr lang="mr-IN" sz="2000" dirty="0"/>
              <a:t>…</a:t>
            </a:r>
            <a:r>
              <a:rPr lang="en-US" sz="2000" dirty="0"/>
              <a:t>)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496" y="1412776"/>
            <a:ext cx="599215" cy="461688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2000" dirty="0" err="1"/>
              <a:t>Ambari</a:t>
            </a:r>
            <a:endParaRPr lang="en-US" sz="2000" dirty="0"/>
          </a:p>
          <a:p>
            <a:pPr algn="ctr"/>
            <a:r>
              <a:rPr lang="en-US" sz="2000" dirty="0"/>
              <a:t>(Management)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37946" y="1628558"/>
            <a:ext cx="18679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Programming</a:t>
            </a:r>
          </a:p>
          <a:p>
            <a:r>
              <a:rPr lang="en-US" dirty="0"/>
              <a:t>languages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37946" y="2996952"/>
            <a:ext cx="1819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37946" y="3981026"/>
            <a:ext cx="11076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</a:t>
            </a:r>
          </a:p>
          <a:p>
            <a:r>
              <a:rPr lang="en-US" dirty="0"/>
              <a:t>storage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37946" y="5157261"/>
            <a:ext cx="11076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</a:t>
            </a:r>
          </a:p>
          <a:p>
            <a:r>
              <a:rPr lang="en-US" dirty="0"/>
              <a:t>storage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1308489" y="1412775"/>
            <a:ext cx="599215" cy="461688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2000" dirty="0"/>
              <a:t>Yarn</a:t>
            </a:r>
          </a:p>
          <a:p>
            <a:pPr algn="ctr"/>
            <a:r>
              <a:rPr lang="en-US" sz="2000" dirty="0"/>
              <a:t>(Resource management)</a:t>
            </a:r>
          </a:p>
        </p:txBody>
      </p:sp>
    </p:spTree>
    <p:extLst>
      <p:ext uri="{BB962C8B-B14F-4D97-AF65-F5344CB8AC3E}">
        <p14:creationId xmlns:p14="http://schemas.microsoft.com/office/powerpoint/2010/main" val="1064146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r>
              <a:rPr lang="en-US" dirty="0"/>
              <a:t>Big Data</a:t>
            </a:r>
          </a:p>
          <a:p>
            <a:endParaRPr lang="en-US" sz="2000" dirty="0"/>
          </a:p>
          <a:p>
            <a:r>
              <a:rPr lang="en-US" dirty="0"/>
              <a:t>Introduction to Hadoop &amp; MapReduce</a:t>
            </a:r>
          </a:p>
          <a:p>
            <a:endParaRPr lang="en-US" sz="2000" dirty="0"/>
          </a:p>
          <a:p>
            <a:r>
              <a:rPr lang="en-US" dirty="0"/>
              <a:t>Architectural choices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dirty="0"/>
              <a:t>The other side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744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92162"/>
          </a:xfrm>
        </p:spPr>
        <p:txBody>
          <a:bodyPr/>
          <a:lstStyle/>
          <a:p>
            <a:r>
              <a:rPr lang="en-US" dirty="0"/>
              <a:t>Architectural choices of 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219200"/>
            <a:ext cx="7571184" cy="490696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Storage layer</a:t>
            </a:r>
          </a:p>
          <a:p>
            <a:pPr lvl="1"/>
            <a:r>
              <a:rPr lang="en-US" dirty="0"/>
              <a:t>Hadoop HDFS</a:t>
            </a:r>
          </a:p>
          <a:p>
            <a:r>
              <a:rPr lang="en-US" dirty="0"/>
              <a:t>Programming model  &amp; exec. engine</a:t>
            </a:r>
          </a:p>
          <a:p>
            <a:r>
              <a:rPr lang="en-US" dirty="0"/>
              <a:t>Scheduling</a:t>
            </a:r>
          </a:p>
          <a:p>
            <a:r>
              <a:rPr lang="en-US" dirty="0"/>
              <a:t>Optimizations</a:t>
            </a:r>
          </a:p>
          <a:p>
            <a:r>
              <a:rPr lang="en-US" dirty="0"/>
              <a:t>Fault tolerance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87424" y="1844824"/>
            <a:ext cx="784176" cy="504056"/>
          </a:xfrm>
          <a:prstGeom prst="rightArrow">
            <a:avLst/>
          </a:prstGeom>
          <a:solidFill>
            <a:srgbClr val="6F25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65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Desiderata</a:t>
            </a:r>
          </a:p>
          <a:p>
            <a:r>
              <a:rPr lang="en-US" sz="2800" dirty="0">
                <a:solidFill>
                  <a:srgbClr val="6F2529"/>
                </a:solidFill>
              </a:rPr>
              <a:t>Scalability: </a:t>
            </a:r>
            <a:r>
              <a:rPr lang="en-US" sz="2800" dirty="0"/>
              <a:t>Handle the ever-increasing data sizes</a:t>
            </a:r>
          </a:p>
          <a:p>
            <a:r>
              <a:rPr lang="en-US" sz="2800" dirty="0">
                <a:solidFill>
                  <a:srgbClr val="6F2529"/>
                </a:solidFill>
              </a:rPr>
              <a:t>Efficiency: </a:t>
            </a:r>
            <a:r>
              <a:rPr lang="en-US" sz="2800" dirty="0"/>
              <a:t>Fast accesses to data</a:t>
            </a:r>
          </a:p>
          <a:p>
            <a:r>
              <a:rPr lang="en-US" sz="2800" dirty="0">
                <a:solidFill>
                  <a:srgbClr val="6F2529"/>
                </a:solidFill>
              </a:rPr>
              <a:t>Simplicity: </a:t>
            </a:r>
            <a:r>
              <a:rPr lang="en-US" sz="2800" dirty="0"/>
              <a:t>Hide complexity from the developers</a:t>
            </a:r>
          </a:p>
          <a:p>
            <a:r>
              <a:rPr lang="en-US" sz="2800" dirty="0">
                <a:solidFill>
                  <a:srgbClr val="6F2529"/>
                </a:solidFill>
              </a:rPr>
              <a:t>Fault-tolerance: </a:t>
            </a:r>
            <a:r>
              <a:rPr lang="en-US" sz="2800" dirty="0"/>
              <a:t>Failures do not lead to loss of data</a:t>
            </a:r>
          </a:p>
          <a:p>
            <a:pPr lvl="1"/>
            <a:endParaRPr lang="en-US" dirty="0">
              <a:solidFill>
                <a:srgbClr val="6F252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31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abstractions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HDFS provides the illusion of a centralized file system</a:t>
            </a:r>
            <a:endParaRPr lang="en-US" sz="24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sz="2800" dirty="0"/>
              <a:t>Developers are </a:t>
            </a:r>
            <a:r>
              <a:rPr lang="en-US" sz="2800" b="1" dirty="0"/>
              <a:t>NOT</a:t>
            </a:r>
            <a:r>
              <a:rPr lang="en-US" sz="2800" dirty="0"/>
              <a:t> reading from/writing to files explicitly. HDFS handles IO transparently.</a:t>
            </a:r>
          </a:p>
          <a:p>
            <a:pPr lvl="1"/>
            <a:r>
              <a:rPr lang="en-US" dirty="0"/>
              <a:t>E.g., MapReduce operates on file splits/partitions, which are received as inputs of Map/Reduce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B96A26-1AD1-994D-A86A-E40E6FDD4E59}"/>
              </a:ext>
            </a:extLst>
          </p:cNvPr>
          <p:cNvSpPr txBox="1"/>
          <p:nvPr/>
        </p:nvSpPr>
        <p:spPr>
          <a:xfrm>
            <a:off x="344720" y="1772816"/>
            <a:ext cx="88024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hdfs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-cat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hdfs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://nn1.example.com/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hdfs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copyFromLocal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hdfs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://nn1.example.com/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hdfs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–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copyToLocal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hdfs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://nn1.example.com/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ctr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1B01A-B0A1-5248-A4A1-99789F921BDE}"/>
              </a:ext>
            </a:extLst>
          </p:cNvPr>
          <p:cNvSpPr txBox="1"/>
          <p:nvPr/>
        </p:nvSpPr>
        <p:spPr>
          <a:xfrm>
            <a:off x="508873" y="4822120"/>
            <a:ext cx="726352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map(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LongWritable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key, Text value, 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				Context con) {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…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con.write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outputKey,outputValue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0587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310"/>
    </mc:Choice>
    <mc:Fallback xmlns="">
      <p:transition spd="slow" advTm="15331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&amp; MapReduce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HDFS leveraged MapReduce execution engine for</a:t>
            </a:r>
          </a:p>
          <a:p>
            <a:pPr lvl="1"/>
            <a:r>
              <a:rPr lang="en-US" dirty="0"/>
              <a:t>Saving all input &amp; intermediary files and final results</a:t>
            </a:r>
          </a:p>
          <a:p>
            <a:pPr lvl="1"/>
            <a:r>
              <a:rPr lang="en-US" dirty="0"/>
              <a:t>Robust communication across the cluster nodes</a:t>
            </a:r>
          </a:p>
          <a:p>
            <a:pPr lvl="1"/>
            <a:r>
              <a:rPr lang="en-US" dirty="0"/>
              <a:t>Replication in the context of fault tolerance &amp; load balancing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427"/>
    </mc:Choice>
    <mc:Fallback xmlns="">
      <p:transition spd="slow" advTm="1514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B74EF-190C-0C4F-8373-674FB1AD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replication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BA7BDC-D29B-8A45-97EB-DA9E45DCE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Files partitioned into blocks (typically 64 MB)</a:t>
            </a:r>
          </a:p>
          <a:p>
            <a:r>
              <a:rPr lang="en-US" dirty="0"/>
              <a:t>Blocks distributed and replicated across nodes</a:t>
            </a:r>
          </a:p>
          <a:p>
            <a:endParaRPr lang="en-US" dirty="0"/>
          </a:p>
          <a:p>
            <a:r>
              <a:rPr lang="en-US" dirty="0"/>
              <a:t>Three types of nodes in HDFS</a:t>
            </a:r>
          </a:p>
          <a:p>
            <a:pPr lvl="1"/>
            <a:r>
              <a:rPr lang="en-US" sz="2800" dirty="0"/>
              <a:t>Name nodes: Keep the locations of blocks</a:t>
            </a:r>
          </a:p>
          <a:p>
            <a:pPr lvl="1"/>
            <a:r>
              <a:rPr lang="en-US" sz="2800" dirty="0"/>
              <a:t>Secondary name nodes: backup nodes</a:t>
            </a:r>
          </a:p>
          <a:p>
            <a:pPr lvl="1"/>
            <a:r>
              <a:rPr lang="en-US" sz="2800" dirty="0"/>
              <a:t>Data nodes: keep the actual blocks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CDE8EA-D3C4-9E47-955E-E4A53DC0D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51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replication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1168"/>
            <a:ext cx="8229600" cy="1201688"/>
          </a:xfrm>
        </p:spPr>
        <p:txBody>
          <a:bodyPr/>
          <a:lstStyle/>
          <a:p>
            <a:r>
              <a:rPr lang="en-US" sz="2800" dirty="0"/>
              <a:t>Files partitioned into blocks (default: 64 Mb each)</a:t>
            </a:r>
          </a:p>
          <a:p>
            <a:r>
              <a:rPr lang="en-US" sz="2800" dirty="0"/>
              <a:t>Blocks replicated across different nodes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975" y="2060848"/>
            <a:ext cx="564654" cy="56465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347864" y="2789386"/>
            <a:ext cx="388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823872" y="2789386"/>
            <a:ext cx="388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299880" y="2789386"/>
            <a:ext cx="388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775888" y="2789386"/>
            <a:ext cx="388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347864" y="3437458"/>
            <a:ext cx="388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823872" y="3437458"/>
            <a:ext cx="388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299880" y="3437458"/>
            <a:ext cx="388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775888" y="3437458"/>
            <a:ext cx="388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5" name="Rectangle 4"/>
          <p:cNvSpPr/>
          <p:nvPr/>
        </p:nvSpPr>
        <p:spPr>
          <a:xfrm>
            <a:off x="578427" y="4706012"/>
            <a:ext cx="1368152" cy="15121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8427" y="5724404"/>
            <a:ext cx="1368152" cy="4937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DN 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17632" y="4736900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68213" y="4736900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518794" y="4736900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17632" y="5239918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25167" y="4706012"/>
            <a:ext cx="1368152" cy="15121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825167" y="5724404"/>
            <a:ext cx="1368152" cy="4937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DN 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2864372" y="4736900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0" name="Rectangle 69"/>
          <p:cNvSpPr/>
          <p:nvPr/>
        </p:nvSpPr>
        <p:spPr>
          <a:xfrm>
            <a:off x="3314953" y="4736900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3765534" y="4736900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864372" y="5239918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18648" y="4706012"/>
            <a:ext cx="1368152" cy="15121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318648" y="5724404"/>
            <a:ext cx="1368152" cy="4937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DN 4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357853" y="4736900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7" name="Rectangle 76"/>
          <p:cNvSpPr/>
          <p:nvPr/>
        </p:nvSpPr>
        <p:spPr>
          <a:xfrm>
            <a:off x="7808434" y="4736900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8" name="Rectangle 77"/>
          <p:cNvSpPr/>
          <p:nvPr/>
        </p:nvSpPr>
        <p:spPr>
          <a:xfrm>
            <a:off x="8259015" y="4736900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79" name="Rectangle 78"/>
          <p:cNvSpPr/>
          <p:nvPr/>
        </p:nvSpPr>
        <p:spPr>
          <a:xfrm>
            <a:off x="7357853" y="5239918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81" name="Rectangle 80"/>
          <p:cNvSpPr/>
          <p:nvPr/>
        </p:nvSpPr>
        <p:spPr>
          <a:xfrm>
            <a:off x="5071907" y="4706012"/>
            <a:ext cx="1368152" cy="15121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5071907" y="5724404"/>
            <a:ext cx="1368152" cy="4937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DN 3</a:t>
            </a:r>
          </a:p>
        </p:txBody>
      </p:sp>
      <p:sp>
        <p:nvSpPr>
          <p:cNvPr id="83" name="Rectangle 82"/>
          <p:cNvSpPr/>
          <p:nvPr/>
        </p:nvSpPr>
        <p:spPr>
          <a:xfrm>
            <a:off x="5111112" y="4736900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84" name="Rectangle 83"/>
          <p:cNvSpPr/>
          <p:nvPr/>
        </p:nvSpPr>
        <p:spPr>
          <a:xfrm>
            <a:off x="5561693" y="4736900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85" name="Rectangle 84"/>
          <p:cNvSpPr/>
          <p:nvPr/>
        </p:nvSpPr>
        <p:spPr>
          <a:xfrm>
            <a:off x="6012274" y="4736900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86" name="Rectangle 85"/>
          <p:cNvSpPr/>
          <p:nvPr/>
        </p:nvSpPr>
        <p:spPr>
          <a:xfrm>
            <a:off x="5111112" y="5239918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257278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000"/>
                            </p:stCondLst>
                            <p:childTnLst>
                              <p:par>
                                <p:cTn id="8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31" grpId="0" animBg="1"/>
      <p:bldP spid="34" grpId="0" animBg="1"/>
      <p:bldP spid="39" grpId="0" animBg="1"/>
      <p:bldP spid="40" grpId="0" animBg="1"/>
      <p:bldP spid="69" grpId="0" animBg="1"/>
      <p:bldP spid="70" grpId="0" animBg="1"/>
      <p:bldP spid="71" grpId="0" animBg="1"/>
      <p:bldP spid="72" grpId="0" animBg="1"/>
      <p:bldP spid="76" grpId="0" animBg="1"/>
      <p:bldP spid="77" grpId="0" animBg="1"/>
      <p:bldP spid="78" grpId="0" animBg="1"/>
      <p:bldP spid="79" grpId="0" animBg="1"/>
      <p:bldP spid="83" grpId="0" animBg="1"/>
      <p:bldP spid="84" grpId="0" animBg="1"/>
      <p:bldP spid="85" grpId="0" animBg="1"/>
      <p:bldP spid="8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failures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1168"/>
            <a:ext cx="8229600" cy="2569840"/>
          </a:xfrm>
        </p:spPr>
        <p:txBody>
          <a:bodyPr/>
          <a:lstStyle/>
          <a:p>
            <a:r>
              <a:rPr lang="en-US" sz="2800" dirty="0"/>
              <a:t>Detect failed data nodes with heartbeats</a:t>
            </a:r>
          </a:p>
          <a:p>
            <a:pPr lvl="1"/>
            <a:r>
              <a:rPr lang="en-US" sz="2800" dirty="0"/>
              <a:t>On failure, name node removes the failed data nodes from the index</a:t>
            </a:r>
          </a:p>
          <a:p>
            <a:pPr lvl="1"/>
            <a:r>
              <a:rPr lang="en-US" sz="2800" dirty="0"/>
              <a:t>Lost partitions are re-replicated to the remaining data nodes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8427" y="4706012"/>
            <a:ext cx="1368152" cy="15121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8427" y="5724404"/>
            <a:ext cx="1368152" cy="4937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DN 1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17632" y="4736900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68213" y="4736900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518794" y="4736900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40" name="Rectangle 39"/>
          <p:cNvSpPr/>
          <p:nvPr/>
        </p:nvSpPr>
        <p:spPr>
          <a:xfrm>
            <a:off x="617632" y="5239918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67" name="Rectangle 66"/>
          <p:cNvSpPr/>
          <p:nvPr/>
        </p:nvSpPr>
        <p:spPr>
          <a:xfrm>
            <a:off x="2825167" y="4706012"/>
            <a:ext cx="1368152" cy="15121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825167" y="5724404"/>
            <a:ext cx="1368152" cy="4937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DN 2</a:t>
            </a:r>
          </a:p>
        </p:txBody>
      </p:sp>
      <p:sp>
        <p:nvSpPr>
          <p:cNvPr id="69" name="Rectangle 68"/>
          <p:cNvSpPr/>
          <p:nvPr/>
        </p:nvSpPr>
        <p:spPr>
          <a:xfrm>
            <a:off x="2864372" y="4736900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70" name="Rectangle 69"/>
          <p:cNvSpPr/>
          <p:nvPr/>
        </p:nvSpPr>
        <p:spPr>
          <a:xfrm>
            <a:off x="3314953" y="4736900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1" name="Rectangle 70"/>
          <p:cNvSpPr/>
          <p:nvPr/>
        </p:nvSpPr>
        <p:spPr>
          <a:xfrm>
            <a:off x="3765534" y="4736900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72" name="Rectangle 71"/>
          <p:cNvSpPr/>
          <p:nvPr/>
        </p:nvSpPr>
        <p:spPr>
          <a:xfrm>
            <a:off x="2864372" y="5239918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74" name="Rectangle 73"/>
          <p:cNvSpPr/>
          <p:nvPr/>
        </p:nvSpPr>
        <p:spPr>
          <a:xfrm>
            <a:off x="7318648" y="4706012"/>
            <a:ext cx="1368152" cy="15121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7318648" y="5724404"/>
            <a:ext cx="1368152" cy="4937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DN 4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357853" y="4736900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77" name="Rectangle 76"/>
          <p:cNvSpPr/>
          <p:nvPr/>
        </p:nvSpPr>
        <p:spPr>
          <a:xfrm>
            <a:off x="7808434" y="4736900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8" name="Rectangle 77"/>
          <p:cNvSpPr/>
          <p:nvPr/>
        </p:nvSpPr>
        <p:spPr>
          <a:xfrm>
            <a:off x="8259015" y="4736900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79" name="Rectangle 78"/>
          <p:cNvSpPr/>
          <p:nvPr/>
        </p:nvSpPr>
        <p:spPr>
          <a:xfrm>
            <a:off x="7357853" y="5239918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81" name="Rectangle 80"/>
          <p:cNvSpPr/>
          <p:nvPr/>
        </p:nvSpPr>
        <p:spPr>
          <a:xfrm>
            <a:off x="5071907" y="4706012"/>
            <a:ext cx="1368152" cy="151216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5071907" y="5724404"/>
            <a:ext cx="1368152" cy="49377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DN 3</a:t>
            </a:r>
          </a:p>
        </p:txBody>
      </p:sp>
      <p:sp>
        <p:nvSpPr>
          <p:cNvPr id="83" name="Rectangle 82"/>
          <p:cNvSpPr/>
          <p:nvPr/>
        </p:nvSpPr>
        <p:spPr>
          <a:xfrm>
            <a:off x="5111112" y="4736900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84" name="Rectangle 83"/>
          <p:cNvSpPr/>
          <p:nvPr/>
        </p:nvSpPr>
        <p:spPr>
          <a:xfrm>
            <a:off x="5561693" y="4736900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85" name="Rectangle 84"/>
          <p:cNvSpPr/>
          <p:nvPr/>
        </p:nvSpPr>
        <p:spPr>
          <a:xfrm>
            <a:off x="6012274" y="4736900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86" name="Rectangle 85"/>
          <p:cNvSpPr/>
          <p:nvPr/>
        </p:nvSpPr>
        <p:spPr>
          <a:xfrm>
            <a:off x="5111112" y="5239918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C6832-5D3B-F140-8C6A-93A5BB3C80DB}"/>
              </a:ext>
            </a:extLst>
          </p:cNvPr>
          <p:cNvSpPr txBox="1"/>
          <p:nvPr/>
        </p:nvSpPr>
        <p:spPr>
          <a:xfrm>
            <a:off x="3177857" y="4969204"/>
            <a:ext cx="76976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1829DEC-8572-4542-A930-1B0A2264E60B}"/>
              </a:ext>
            </a:extLst>
          </p:cNvPr>
          <p:cNvSpPr/>
          <p:nvPr/>
        </p:nvSpPr>
        <p:spPr>
          <a:xfrm>
            <a:off x="7808434" y="5239918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101A95F-78EB-134B-8A1A-6C4C1550AA22}"/>
              </a:ext>
            </a:extLst>
          </p:cNvPr>
          <p:cNvSpPr/>
          <p:nvPr/>
        </p:nvSpPr>
        <p:spPr>
          <a:xfrm>
            <a:off x="1068213" y="5239918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6C54D04-212A-C74B-AFF3-49851D21CA85}"/>
              </a:ext>
            </a:extLst>
          </p:cNvPr>
          <p:cNvSpPr/>
          <p:nvPr/>
        </p:nvSpPr>
        <p:spPr>
          <a:xfrm>
            <a:off x="1518794" y="5239918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4AB2B09-A79F-8B4C-A4F1-36D37DE0BE46}"/>
              </a:ext>
            </a:extLst>
          </p:cNvPr>
          <p:cNvSpPr/>
          <p:nvPr/>
        </p:nvSpPr>
        <p:spPr>
          <a:xfrm>
            <a:off x="5561693" y="5239918"/>
            <a:ext cx="388088" cy="45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94839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502275"/>
          </a:xfrm>
        </p:spPr>
        <p:txBody>
          <a:bodyPr/>
          <a:lstStyle/>
          <a:p>
            <a:r>
              <a:rPr lang="en-US" sz="2800" dirty="0">
                <a:solidFill>
                  <a:srgbClr val="6F2529"/>
                </a:solidFill>
              </a:rPr>
              <a:t>Scalability: </a:t>
            </a:r>
            <a:r>
              <a:rPr lang="en-US" sz="2800" dirty="0"/>
              <a:t>Handle the ever-increasing data sizes?</a:t>
            </a:r>
          </a:p>
          <a:p>
            <a:pPr lvl="1"/>
            <a:r>
              <a:rPr lang="en-US" sz="2800" dirty="0"/>
              <a:t>Just add more data nodes</a:t>
            </a:r>
          </a:p>
          <a:p>
            <a:r>
              <a:rPr lang="en-US" sz="2800" dirty="0">
                <a:solidFill>
                  <a:srgbClr val="6F2529"/>
                </a:solidFill>
              </a:rPr>
              <a:t>Efficiency: </a:t>
            </a:r>
            <a:r>
              <a:rPr lang="en-US" sz="2800" dirty="0"/>
              <a:t>Fast accesses to data?</a:t>
            </a:r>
          </a:p>
          <a:p>
            <a:pPr lvl="1"/>
            <a:r>
              <a:rPr lang="en-US" sz="2800" dirty="0"/>
              <a:t>Everything read from HDD -- still requires I/O</a:t>
            </a:r>
          </a:p>
          <a:p>
            <a:r>
              <a:rPr lang="en-US" sz="2800" dirty="0">
                <a:solidFill>
                  <a:srgbClr val="6F2529"/>
                </a:solidFill>
              </a:rPr>
              <a:t>Simplicity: </a:t>
            </a:r>
            <a:r>
              <a:rPr lang="en-US" sz="2800" dirty="0"/>
              <a:t>Hide complexity from the developers?</a:t>
            </a:r>
          </a:p>
          <a:p>
            <a:pPr lvl="1"/>
            <a:r>
              <a:rPr lang="en-US" sz="2800" dirty="0"/>
              <a:t>Developer does not need to know where each block is stored</a:t>
            </a:r>
          </a:p>
          <a:p>
            <a:r>
              <a:rPr lang="en-US" sz="2800" dirty="0">
                <a:solidFill>
                  <a:srgbClr val="6F2529"/>
                </a:solidFill>
              </a:rPr>
              <a:t>Fault-tolerance: </a:t>
            </a:r>
            <a:r>
              <a:rPr lang="en-US" sz="2800" dirty="0"/>
              <a:t>Failures lead to loss of data?</a:t>
            </a:r>
          </a:p>
          <a:p>
            <a:pPr lvl="1"/>
            <a:r>
              <a:rPr lang="en-US" sz="2800" dirty="0"/>
              <a:t>Administrator can control replication</a:t>
            </a:r>
          </a:p>
          <a:p>
            <a:pPr lvl="1"/>
            <a:r>
              <a:rPr lang="en-US" sz="2800" dirty="0"/>
              <a:t>If failures are not widespread, no data is lost</a:t>
            </a:r>
          </a:p>
          <a:p>
            <a:pPr lvl="1"/>
            <a:endParaRPr lang="en-US" dirty="0">
              <a:solidFill>
                <a:srgbClr val="6F252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941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92162"/>
          </a:xfrm>
        </p:spPr>
        <p:txBody>
          <a:bodyPr/>
          <a:lstStyle/>
          <a:p>
            <a:r>
              <a:rPr lang="en-US" dirty="0"/>
              <a:t>Architectural choices of 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219200"/>
            <a:ext cx="7571184" cy="4906963"/>
          </a:xfrm>
        </p:spPr>
        <p:txBody>
          <a:bodyPr/>
          <a:lstStyle/>
          <a:p>
            <a:r>
              <a:rPr lang="en-US" dirty="0"/>
              <a:t>Storage layer</a:t>
            </a:r>
          </a:p>
          <a:p>
            <a:r>
              <a:rPr lang="en-US" dirty="0"/>
              <a:t>Programming model  &amp; exec. engine</a:t>
            </a:r>
          </a:p>
          <a:p>
            <a:pPr lvl="1"/>
            <a:r>
              <a:rPr lang="en-US" dirty="0"/>
              <a:t>The vision</a:t>
            </a:r>
          </a:p>
          <a:p>
            <a:pPr lvl="1"/>
            <a:r>
              <a:rPr lang="en-US" dirty="0"/>
              <a:t>MapReduce</a:t>
            </a:r>
          </a:p>
          <a:p>
            <a:r>
              <a:rPr lang="en-US" dirty="0"/>
              <a:t>Scheduling</a:t>
            </a:r>
          </a:p>
          <a:p>
            <a:r>
              <a:rPr lang="en-US" dirty="0"/>
              <a:t>Optimizations</a:t>
            </a:r>
          </a:p>
          <a:p>
            <a:r>
              <a:rPr lang="en-US" dirty="0"/>
              <a:t>Fault tolerance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87424" y="1844824"/>
            <a:ext cx="784176" cy="504056"/>
          </a:xfrm>
          <a:prstGeom prst="rightArrow">
            <a:avLst/>
          </a:prstGeom>
          <a:solidFill>
            <a:srgbClr val="6F25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206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vision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1520" y="2678247"/>
            <a:ext cx="1584176" cy="35283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Huge</a:t>
            </a:r>
          </a:p>
          <a:p>
            <a:pPr algn="ctr"/>
            <a:r>
              <a:rPr lang="en-US" sz="4000" dirty="0"/>
              <a:t>data</a:t>
            </a:r>
          </a:p>
          <a:p>
            <a:pPr algn="ctr"/>
            <a:r>
              <a:rPr lang="en-US" sz="4000" dirty="0"/>
              <a:t>file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87524" y="3304132"/>
            <a:ext cx="1584176" cy="0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87524" y="4072217"/>
            <a:ext cx="1584176" cy="0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87524" y="4840302"/>
            <a:ext cx="1584176" cy="0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87524" y="5608388"/>
            <a:ext cx="1584176" cy="0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156176" y="3866258"/>
            <a:ext cx="7280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U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861115" y="2678247"/>
            <a:ext cx="1584176" cy="35283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Result</a:t>
            </a:r>
          </a:p>
        </p:txBody>
      </p:sp>
      <p:sp>
        <p:nvSpPr>
          <p:cNvPr id="6" name="Rectangle 5"/>
          <p:cNvSpPr/>
          <p:nvPr/>
        </p:nvSpPr>
        <p:spPr>
          <a:xfrm>
            <a:off x="2211277" y="2726036"/>
            <a:ext cx="1064579" cy="5844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split 1</a:t>
            </a:r>
          </a:p>
        </p:txBody>
      </p:sp>
      <p:sp>
        <p:nvSpPr>
          <p:cNvPr id="7" name="Rectangle 6"/>
          <p:cNvSpPr/>
          <p:nvPr/>
        </p:nvSpPr>
        <p:spPr>
          <a:xfrm>
            <a:off x="2211277" y="3444528"/>
            <a:ext cx="1064579" cy="5844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split 2</a:t>
            </a:r>
          </a:p>
        </p:txBody>
      </p:sp>
      <p:sp>
        <p:nvSpPr>
          <p:cNvPr id="8" name="Rectangle 7"/>
          <p:cNvSpPr/>
          <p:nvPr/>
        </p:nvSpPr>
        <p:spPr>
          <a:xfrm>
            <a:off x="2211277" y="4163020"/>
            <a:ext cx="1064579" cy="5844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split 3</a:t>
            </a:r>
          </a:p>
        </p:txBody>
      </p:sp>
      <p:sp>
        <p:nvSpPr>
          <p:cNvPr id="9" name="Rectangle 8"/>
          <p:cNvSpPr/>
          <p:nvPr/>
        </p:nvSpPr>
        <p:spPr>
          <a:xfrm>
            <a:off x="2195736" y="4881512"/>
            <a:ext cx="1064579" cy="5844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split 4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95736" y="5600004"/>
            <a:ext cx="1064579" cy="5844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split 5</a:t>
            </a:r>
          </a:p>
        </p:txBody>
      </p:sp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457200" y="1289461"/>
            <a:ext cx="8075240" cy="11314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Sample function: convert all text to upper case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1796300" y="3754182"/>
            <a:ext cx="43204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796300" y="4492264"/>
            <a:ext cx="43204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796300" y="5176340"/>
            <a:ext cx="43204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796300" y="5953932"/>
            <a:ext cx="43204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796300" y="3016100"/>
            <a:ext cx="43204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3275856" y="3754182"/>
            <a:ext cx="43204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275856" y="4492264"/>
            <a:ext cx="43204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3275856" y="5176340"/>
            <a:ext cx="43204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3275856" y="5953932"/>
            <a:ext cx="43204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275856" y="3016100"/>
            <a:ext cx="43204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3707904" y="2687788"/>
            <a:ext cx="820663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Map</a:t>
            </a:r>
          </a:p>
        </p:txBody>
      </p:sp>
      <p:sp>
        <p:nvSpPr>
          <p:cNvPr id="60" name="Oval 59"/>
          <p:cNvSpPr/>
          <p:nvPr/>
        </p:nvSpPr>
        <p:spPr>
          <a:xfrm>
            <a:off x="3707904" y="3419569"/>
            <a:ext cx="820663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Map</a:t>
            </a:r>
          </a:p>
        </p:txBody>
      </p:sp>
      <p:sp>
        <p:nvSpPr>
          <p:cNvPr id="61" name="Oval 60"/>
          <p:cNvSpPr/>
          <p:nvPr/>
        </p:nvSpPr>
        <p:spPr>
          <a:xfrm>
            <a:off x="3707904" y="4151350"/>
            <a:ext cx="820663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Map</a:t>
            </a:r>
            <a:endParaRPr lang="en-US" sz="1400" dirty="0"/>
          </a:p>
        </p:txBody>
      </p:sp>
      <p:sp>
        <p:nvSpPr>
          <p:cNvPr id="62" name="Oval 61"/>
          <p:cNvSpPr/>
          <p:nvPr/>
        </p:nvSpPr>
        <p:spPr>
          <a:xfrm>
            <a:off x="3707904" y="4883131"/>
            <a:ext cx="820663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Map</a:t>
            </a:r>
            <a:endParaRPr lang="en-US" sz="1400" dirty="0"/>
          </a:p>
        </p:txBody>
      </p:sp>
      <p:sp>
        <p:nvSpPr>
          <p:cNvPr id="63" name="Oval 62"/>
          <p:cNvSpPr/>
          <p:nvPr/>
        </p:nvSpPr>
        <p:spPr>
          <a:xfrm>
            <a:off x="3707904" y="5614912"/>
            <a:ext cx="820663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Map</a:t>
            </a:r>
            <a:endParaRPr lang="en-US" sz="1400" dirty="0"/>
          </a:p>
        </p:txBody>
      </p:sp>
      <p:sp>
        <p:nvSpPr>
          <p:cNvPr id="64" name="Rectangle 63"/>
          <p:cNvSpPr/>
          <p:nvPr/>
        </p:nvSpPr>
        <p:spPr>
          <a:xfrm>
            <a:off x="4947581" y="2726036"/>
            <a:ext cx="1064579" cy="5844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out 1</a:t>
            </a:r>
          </a:p>
        </p:txBody>
      </p:sp>
      <p:sp>
        <p:nvSpPr>
          <p:cNvPr id="65" name="Rectangle 64"/>
          <p:cNvSpPr/>
          <p:nvPr/>
        </p:nvSpPr>
        <p:spPr>
          <a:xfrm>
            <a:off x="4947581" y="3444528"/>
            <a:ext cx="1064579" cy="5844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out 2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947581" y="4163020"/>
            <a:ext cx="1064579" cy="5844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out 3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932040" y="4881512"/>
            <a:ext cx="1064579" cy="5844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out 4</a:t>
            </a:r>
          </a:p>
        </p:txBody>
      </p:sp>
      <p:sp>
        <p:nvSpPr>
          <p:cNvPr id="68" name="Rectangle 67"/>
          <p:cNvSpPr/>
          <p:nvPr/>
        </p:nvSpPr>
        <p:spPr>
          <a:xfrm>
            <a:off x="4932040" y="5600004"/>
            <a:ext cx="1064579" cy="5844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out 5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4532604" y="3754182"/>
            <a:ext cx="43204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532604" y="4492264"/>
            <a:ext cx="43204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4532604" y="5176340"/>
            <a:ext cx="43204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4532604" y="5953932"/>
            <a:ext cx="43204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4532604" y="3016100"/>
            <a:ext cx="43204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496422" y="1923229"/>
            <a:ext cx="26718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Splits may be </a:t>
            </a:r>
          </a:p>
          <a:p>
            <a:pPr algn="ctr"/>
            <a:r>
              <a:rPr lang="en-US" dirty="0"/>
              <a:t>stored at diff. nodes</a:t>
            </a:r>
          </a:p>
        </p:txBody>
      </p:sp>
    </p:spTree>
    <p:extLst>
      <p:ext uri="{BB962C8B-B14F-4D97-AF65-F5344CB8AC3E}">
        <p14:creationId xmlns:p14="http://schemas.microsoft.com/office/powerpoint/2010/main" val="152800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6" grpId="0" animBg="1"/>
      <p:bldP spid="7" grpId="0" animBg="1"/>
      <p:bldP spid="8" grpId="0" animBg="1"/>
      <p:bldP spid="9" grpId="0" animBg="1"/>
      <p:bldP spid="10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igDataChart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177" y="3842048"/>
            <a:ext cx="4354423" cy="27830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big is “all” data?</a:t>
            </a:r>
          </a:p>
        </p:txBody>
      </p:sp>
      <p:pic>
        <p:nvPicPr>
          <p:cNvPr id="5" name="Content Placeholder 4" descr="trend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-156969" y="1072472"/>
            <a:ext cx="4291387" cy="322062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D5568C-0395-417B-9097-5033DDD3C64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7" name="Picture 6" descr="byte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12" y="4321951"/>
            <a:ext cx="1500198" cy="253604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214826" y="6540365"/>
            <a:ext cx="50006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2"/>
                </a:solidFill>
              </a:rPr>
              <a:t>http://www.tech-dynamics.com/wp-content/uploads/2014/02/BigDataChart.png</a:t>
            </a:r>
          </a:p>
        </p:txBody>
      </p:sp>
      <p:pic>
        <p:nvPicPr>
          <p:cNvPr id="10" name="Picture 9" descr="databyindustry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002961" y="960752"/>
            <a:ext cx="5107798" cy="369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75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vision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54461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More complicated: the word-count problem</a:t>
            </a:r>
          </a:p>
          <a:p>
            <a:r>
              <a:rPr lang="en-US" dirty="0"/>
              <a:t>Huge file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extract frequencies of words</a:t>
            </a:r>
          </a:p>
          <a:p>
            <a:r>
              <a:rPr lang="en-US" dirty="0"/>
              <a:t>Example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Extracted frequencies:</a:t>
            </a:r>
          </a:p>
          <a:p>
            <a:r>
              <a:rPr lang="en-US" dirty="0"/>
              <a:t>&lt;Logic,1&gt;, &lt;will,2&gt;, &lt;get,1&gt;, &lt;you,2&gt;, 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043608" y="3312812"/>
            <a:ext cx="5148064" cy="83099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Logic will get you from A to B.</a:t>
            </a:r>
          </a:p>
          <a:p>
            <a:r>
              <a:rPr lang="en-US" dirty="0"/>
              <a:t>Imagination will take you everywhere.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0785" y="2362237"/>
            <a:ext cx="1616486" cy="208848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228155" y="4398203"/>
            <a:ext cx="1915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Einstein once </a:t>
            </a:r>
          </a:p>
          <a:p>
            <a:pPr algn="ctr"/>
            <a:r>
              <a:rPr lang="en-US" dirty="0"/>
              <a:t>said</a:t>
            </a:r>
            <a:r>
              <a:rPr lang="mr-IN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275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vision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1520" y="2328111"/>
            <a:ext cx="1296144" cy="35283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Huge</a:t>
            </a:r>
          </a:p>
          <a:p>
            <a:pPr algn="ctr"/>
            <a:r>
              <a:rPr lang="en-US" sz="3600" dirty="0"/>
              <a:t>data</a:t>
            </a:r>
          </a:p>
          <a:p>
            <a:pPr algn="ctr"/>
            <a:r>
              <a:rPr lang="en-US" sz="3600" dirty="0"/>
              <a:t>file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87524" y="2953996"/>
            <a:ext cx="1296144" cy="0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87524" y="3722081"/>
            <a:ext cx="1296144" cy="0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87524" y="4490166"/>
            <a:ext cx="1296144" cy="0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87524" y="5258252"/>
            <a:ext cx="1296144" cy="0"/>
          </a:xfrm>
          <a:prstGeom prst="line">
            <a:avLst/>
          </a:prstGeom>
          <a:ln w="317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372308" y="3578589"/>
            <a:ext cx="72808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U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7992380" y="2377932"/>
            <a:ext cx="1116124" cy="35283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</a:p>
        </p:txBody>
      </p:sp>
      <p:sp>
        <p:nvSpPr>
          <p:cNvPr id="6" name="Rectangle 5"/>
          <p:cNvSpPr/>
          <p:nvPr/>
        </p:nvSpPr>
        <p:spPr>
          <a:xfrm>
            <a:off x="1979712" y="2375900"/>
            <a:ext cx="936104" cy="5844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 1</a:t>
            </a:r>
          </a:p>
        </p:txBody>
      </p:sp>
      <p:sp>
        <p:nvSpPr>
          <p:cNvPr id="7" name="Rectangle 6"/>
          <p:cNvSpPr/>
          <p:nvPr/>
        </p:nvSpPr>
        <p:spPr>
          <a:xfrm>
            <a:off x="1979712" y="3094392"/>
            <a:ext cx="936104" cy="5844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 2</a:t>
            </a:r>
          </a:p>
        </p:txBody>
      </p:sp>
      <p:sp>
        <p:nvSpPr>
          <p:cNvPr id="8" name="Rectangle 7"/>
          <p:cNvSpPr/>
          <p:nvPr/>
        </p:nvSpPr>
        <p:spPr>
          <a:xfrm>
            <a:off x="1979712" y="3812884"/>
            <a:ext cx="936104" cy="5844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 3</a:t>
            </a:r>
          </a:p>
        </p:txBody>
      </p:sp>
      <p:sp>
        <p:nvSpPr>
          <p:cNvPr id="9" name="Rectangle 8"/>
          <p:cNvSpPr/>
          <p:nvPr/>
        </p:nvSpPr>
        <p:spPr>
          <a:xfrm>
            <a:off x="1964171" y="4531376"/>
            <a:ext cx="936104" cy="5844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 4</a:t>
            </a:r>
          </a:p>
        </p:txBody>
      </p:sp>
      <p:sp>
        <p:nvSpPr>
          <p:cNvPr id="10" name="Rectangle 9"/>
          <p:cNvSpPr/>
          <p:nvPr/>
        </p:nvSpPr>
        <p:spPr>
          <a:xfrm>
            <a:off x="1964171" y="5249868"/>
            <a:ext cx="936104" cy="5844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 5</a:t>
            </a:r>
          </a:p>
        </p:txBody>
      </p:sp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457200" y="1174497"/>
            <a:ext cx="7787208" cy="11314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Sample application: the word-count example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1547664" y="3404046"/>
            <a:ext cx="43204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547664" y="4142128"/>
            <a:ext cx="43204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547664" y="4826204"/>
            <a:ext cx="43204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547664" y="5603796"/>
            <a:ext cx="43204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547664" y="2665964"/>
            <a:ext cx="43204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2915816" y="3404046"/>
            <a:ext cx="43204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915816" y="4142128"/>
            <a:ext cx="43204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2915816" y="4826204"/>
            <a:ext cx="43204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2915816" y="5603796"/>
            <a:ext cx="43204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2915816" y="2665964"/>
            <a:ext cx="432048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3347864" y="2337652"/>
            <a:ext cx="820663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Map</a:t>
            </a:r>
          </a:p>
        </p:txBody>
      </p:sp>
      <p:sp>
        <p:nvSpPr>
          <p:cNvPr id="60" name="Oval 59"/>
          <p:cNvSpPr/>
          <p:nvPr/>
        </p:nvSpPr>
        <p:spPr>
          <a:xfrm>
            <a:off x="3347864" y="3069433"/>
            <a:ext cx="820663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Map</a:t>
            </a:r>
          </a:p>
        </p:txBody>
      </p:sp>
      <p:sp>
        <p:nvSpPr>
          <p:cNvPr id="61" name="Oval 60"/>
          <p:cNvSpPr/>
          <p:nvPr/>
        </p:nvSpPr>
        <p:spPr>
          <a:xfrm>
            <a:off x="3347864" y="3801214"/>
            <a:ext cx="820663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Map</a:t>
            </a:r>
            <a:endParaRPr lang="en-US" sz="1600" dirty="0"/>
          </a:p>
        </p:txBody>
      </p:sp>
      <p:sp>
        <p:nvSpPr>
          <p:cNvPr id="62" name="Oval 61"/>
          <p:cNvSpPr/>
          <p:nvPr/>
        </p:nvSpPr>
        <p:spPr>
          <a:xfrm>
            <a:off x="3347864" y="4532995"/>
            <a:ext cx="820663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Map</a:t>
            </a:r>
            <a:endParaRPr lang="en-US" sz="1600" dirty="0"/>
          </a:p>
        </p:txBody>
      </p:sp>
      <p:sp>
        <p:nvSpPr>
          <p:cNvPr id="63" name="Oval 62"/>
          <p:cNvSpPr/>
          <p:nvPr/>
        </p:nvSpPr>
        <p:spPr>
          <a:xfrm>
            <a:off x="3347864" y="5264776"/>
            <a:ext cx="820663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Map</a:t>
            </a:r>
            <a:endParaRPr lang="en-US" sz="1600" dirty="0"/>
          </a:p>
        </p:txBody>
      </p:sp>
      <p:cxnSp>
        <p:nvCxnSpPr>
          <p:cNvPr id="73" name="Straight Arrow Connector 72"/>
          <p:cNvCxnSpPr>
            <a:stCxn id="59" idx="6"/>
            <a:endCxn id="76" idx="2"/>
          </p:cNvCxnSpPr>
          <p:nvPr/>
        </p:nvCxnSpPr>
        <p:spPr>
          <a:xfrm>
            <a:off x="4168527" y="2654948"/>
            <a:ext cx="1238994" cy="606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5407521" y="2944075"/>
            <a:ext cx="820663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Reduce</a:t>
            </a:r>
          </a:p>
        </p:txBody>
      </p:sp>
      <p:sp>
        <p:nvSpPr>
          <p:cNvPr id="77" name="Oval 76"/>
          <p:cNvSpPr/>
          <p:nvPr/>
        </p:nvSpPr>
        <p:spPr>
          <a:xfrm>
            <a:off x="5407521" y="3675856"/>
            <a:ext cx="820663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Reduce</a:t>
            </a:r>
          </a:p>
        </p:txBody>
      </p:sp>
      <p:sp>
        <p:nvSpPr>
          <p:cNvPr id="78" name="Oval 77"/>
          <p:cNvSpPr/>
          <p:nvPr/>
        </p:nvSpPr>
        <p:spPr>
          <a:xfrm>
            <a:off x="5407521" y="4407637"/>
            <a:ext cx="820663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Reduce</a:t>
            </a:r>
          </a:p>
        </p:txBody>
      </p:sp>
      <p:cxnSp>
        <p:nvCxnSpPr>
          <p:cNvPr id="86" name="Straight Arrow Connector 85"/>
          <p:cNvCxnSpPr>
            <a:stCxn id="59" idx="6"/>
            <a:endCxn id="77" idx="2"/>
          </p:cNvCxnSpPr>
          <p:nvPr/>
        </p:nvCxnSpPr>
        <p:spPr>
          <a:xfrm>
            <a:off x="4168527" y="2654948"/>
            <a:ext cx="1238994" cy="13382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59" idx="6"/>
            <a:endCxn id="78" idx="2"/>
          </p:cNvCxnSpPr>
          <p:nvPr/>
        </p:nvCxnSpPr>
        <p:spPr>
          <a:xfrm>
            <a:off x="4168527" y="2654948"/>
            <a:ext cx="1238994" cy="20699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 rot="16200000">
            <a:off x="3977202" y="4377522"/>
            <a:ext cx="13758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Repeated</a:t>
            </a:r>
          </a:p>
          <a:p>
            <a:r>
              <a:rPr lang="en-US" dirty="0"/>
              <a:t>for all</a:t>
            </a:r>
          </a:p>
        </p:txBody>
      </p:sp>
      <p:cxnSp>
        <p:nvCxnSpPr>
          <p:cNvPr id="89" name="Straight Arrow Connector 88"/>
          <p:cNvCxnSpPr>
            <a:stCxn id="60" idx="6"/>
            <a:endCxn id="76" idx="2"/>
          </p:cNvCxnSpPr>
          <p:nvPr/>
        </p:nvCxnSpPr>
        <p:spPr>
          <a:xfrm flipV="1">
            <a:off x="4168527" y="3261371"/>
            <a:ext cx="1238994" cy="1253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60" idx="6"/>
            <a:endCxn id="77" idx="2"/>
          </p:cNvCxnSpPr>
          <p:nvPr/>
        </p:nvCxnSpPr>
        <p:spPr>
          <a:xfrm>
            <a:off x="4168527" y="3386729"/>
            <a:ext cx="1238994" cy="606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60" idx="6"/>
            <a:endCxn id="78" idx="2"/>
          </p:cNvCxnSpPr>
          <p:nvPr/>
        </p:nvCxnSpPr>
        <p:spPr>
          <a:xfrm>
            <a:off x="4168527" y="3386729"/>
            <a:ext cx="1238994" cy="13382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6617765" y="2984492"/>
            <a:ext cx="754543" cy="5844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 1</a:t>
            </a:r>
          </a:p>
        </p:txBody>
      </p:sp>
      <p:sp>
        <p:nvSpPr>
          <p:cNvPr id="93" name="Rectangle 92"/>
          <p:cNvSpPr/>
          <p:nvPr/>
        </p:nvSpPr>
        <p:spPr>
          <a:xfrm>
            <a:off x="6617765" y="3702984"/>
            <a:ext cx="754543" cy="5844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 2</a:t>
            </a:r>
          </a:p>
        </p:txBody>
      </p:sp>
      <p:sp>
        <p:nvSpPr>
          <p:cNvPr id="94" name="Rectangle 93"/>
          <p:cNvSpPr/>
          <p:nvPr/>
        </p:nvSpPr>
        <p:spPr>
          <a:xfrm>
            <a:off x="6617765" y="4421476"/>
            <a:ext cx="754543" cy="5844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out 3</a:t>
            </a:r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6282001" y="3980110"/>
            <a:ext cx="30622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6282001" y="4718192"/>
            <a:ext cx="30622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6282001" y="3242028"/>
            <a:ext cx="306223" cy="0"/>
          </a:xfrm>
          <a:prstGeom prst="straightConnector1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866412" y="5877272"/>
            <a:ext cx="1783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Local </a:t>
            </a:r>
          </a:p>
          <a:p>
            <a:pPr algn="ctr"/>
            <a:r>
              <a:rPr lang="en-US" dirty="0"/>
              <a:t>computation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4793703" y="5517232"/>
            <a:ext cx="2314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Merging of </a:t>
            </a:r>
          </a:p>
          <a:p>
            <a:pPr algn="ctr"/>
            <a:r>
              <a:rPr lang="en-US" dirty="0"/>
              <a:t>results </a:t>
            </a:r>
          </a:p>
          <a:p>
            <a:pPr algn="ctr"/>
            <a:r>
              <a:rPr lang="en-US" dirty="0"/>
              <a:t>grouped by word</a:t>
            </a:r>
          </a:p>
        </p:txBody>
      </p:sp>
    </p:spTree>
    <p:extLst>
      <p:ext uri="{BB962C8B-B14F-4D97-AF65-F5344CB8AC3E}">
        <p14:creationId xmlns:p14="http://schemas.microsoft.com/office/powerpoint/2010/main" val="66414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6" grpId="0" animBg="1"/>
      <p:bldP spid="7" grpId="0" animBg="1"/>
      <p:bldP spid="8" grpId="0" animBg="1"/>
      <p:bldP spid="9" grpId="0" animBg="1"/>
      <p:bldP spid="10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76" grpId="0" animBg="1"/>
      <p:bldP spid="77" grpId="0" animBg="1"/>
      <p:bldP spid="78" grpId="0" animBg="1"/>
      <p:bldP spid="88" grpId="0"/>
      <p:bldP spid="92" grpId="0" animBg="1"/>
      <p:bldP spid="93" grpId="0" animBg="1"/>
      <p:bldP spid="94" grpId="0" animBg="1"/>
      <p:bldP spid="44" grpId="0"/>
      <p:bldP spid="9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programming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model: everything is a &lt;</a:t>
            </a:r>
            <a:r>
              <a:rPr lang="en-US" dirty="0" err="1"/>
              <a:t>key,value</a:t>
            </a:r>
            <a:r>
              <a:rPr lang="en-US" dirty="0"/>
              <a:t>&gt; pair</a:t>
            </a:r>
          </a:p>
          <a:p>
            <a:r>
              <a:rPr lang="en-US" dirty="0"/>
              <a:t>Programming model - two core functions</a:t>
            </a:r>
          </a:p>
          <a:p>
            <a:pPr lvl="1"/>
            <a:r>
              <a:rPr lang="en-US" dirty="0">
                <a:solidFill>
                  <a:srgbClr val="6F2529"/>
                </a:solidFill>
              </a:rPr>
              <a:t>Map(</a:t>
            </a:r>
            <a:r>
              <a:rPr lang="en-US" dirty="0" err="1">
                <a:solidFill>
                  <a:srgbClr val="6F2529"/>
                </a:solidFill>
              </a:rPr>
              <a:t>key,value</a:t>
            </a:r>
            <a:r>
              <a:rPr lang="en-US" dirty="0">
                <a:solidFill>
                  <a:srgbClr val="6F2529"/>
                </a:solidFill>
              </a:rPr>
              <a:t>)</a:t>
            </a:r>
            <a:r>
              <a:rPr lang="en-US" dirty="0"/>
              <a:t>: Invoked for every split of the input data. Value corresponds to the split. </a:t>
            </a:r>
          </a:p>
          <a:p>
            <a:pPr lvl="1"/>
            <a:r>
              <a:rPr lang="en-US" dirty="0">
                <a:solidFill>
                  <a:srgbClr val="6F2529"/>
                </a:solidFill>
              </a:rPr>
              <a:t>Reduce(</a:t>
            </a:r>
            <a:r>
              <a:rPr lang="en-US" dirty="0" err="1">
                <a:solidFill>
                  <a:srgbClr val="6F2529"/>
                </a:solidFill>
              </a:rPr>
              <a:t>key,list</a:t>
            </a:r>
            <a:r>
              <a:rPr lang="en-US" dirty="0">
                <a:solidFill>
                  <a:srgbClr val="6F2529"/>
                </a:solidFill>
              </a:rPr>
              <a:t>(values))</a:t>
            </a:r>
            <a:r>
              <a:rPr lang="en-US" dirty="0"/>
              <a:t>: Invoked for every unique key emitted by Map. List(values) corresponds to all values emitted from ALL mappers for this key.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 </a:t>
            </a:r>
            <a:r>
              <a:rPr lang="en-US" dirty="0"/>
              <a:t>parallelism and deployment handled by the 	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826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34400" cy="792162"/>
          </a:xfrm>
        </p:spPr>
        <p:txBody>
          <a:bodyPr/>
          <a:lstStyle/>
          <a:p>
            <a:r>
              <a:rPr lang="en-US" dirty="0"/>
              <a:t>MapReduce programming model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502275"/>
          </a:xfrm>
        </p:spPr>
        <p:txBody>
          <a:bodyPr/>
          <a:lstStyle/>
          <a:p>
            <a:r>
              <a:rPr lang="en-US" dirty="0"/>
              <a:t>The word-count problem</a:t>
            </a:r>
          </a:p>
          <a:p>
            <a:pPr lvl="1"/>
            <a:r>
              <a:rPr lang="en-US" dirty="0"/>
              <a:t>Input: Text file, broken in </a:t>
            </a:r>
            <a:r>
              <a:rPr lang="en-US" dirty="0">
                <a:solidFill>
                  <a:srgbClr val="6F2529"/>
                </a:solidFill>
              </a:rPr>
              <a:t>splits</a:t>
            </a:r>
          </a:p>
          <a:p>
            <a:pPr lvl="1"/>
            <a:r>
              <a:rPr lang="en-US" dirty="0"/>
              <a:t>Output: Frequency of each word observed in the file</a:t>
            </a:r>
          </a:p>
          <a:p>
            <a:pPr lvl="1"/>
            <a:r>
              <a:rPr lang="en-US" dirty="0"/>
              <a:t>Map(</a:t>
            </a:r>
            <a:r>
              <a:rPr lang="en-US" dirty="0" err="1"/>
              <a:t>key,value</a:t>
            </a:r>
            <a:r>
              <a:rPr lang="en-US" dirty="0"/>
              <a:t>): value: a split of the text file</a:t>
            </a:r>
          </a:p>
          <a:p>
            <a:pPr marL="914400" lvl="2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for each word in value</a:t>
            </a:r>
          </a:p>
          <a:p>
            <a:pPr marL="1371600" lvl="3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emit pair &lt;word,+1&gt;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Reduce(</a:t>
            </a:r>
            <a:r>
              <a:rPr lang="en-US" dirty="0" err="1"/>
              <a:t>key,list</a:t>
            </a:r>
            <a:r>
              <a:rPr lang="en-US" dirty="0"/>
              <a:t>(values)): Key: word, values: list of (+1’s)</a:t>
            </a:r>
          </a:p>
          <a:p>
            <a:pPr marL="914400" lvl="2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count=0</a:t>
            </a:r>
          </a:p>
          <a:p>
            <a:pPr marL="914400" lvl="2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for each value in list(values)</a:t>
            </a:r>
          </a:p>
          <a:p>
            <a:pPr marL="1371600" lvl="3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count+=value</a:t>
            </a:r>
          </a:p>
          <a:p>
            <a:pPr marL="914400" lvl="2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emit pair&lt;</a:t>
            </a:r>
            <a:r>
              <a:rPr lang="en-US" sz="2400" dirty="0" err="1">
                <a:latin typeface="Courier New" charset="0"/>
                <a:ea typeface="Courier New" charset="0"/>
                <a:cs typeface="Courier New" charset="0"/>
              </a:rPr>
              <a:t>key,count</a:t>
            </a: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43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636A382-7478-D449-A6F1-E68CA0EF373F}"/>
              </a:ext>
            </a:extLst>
          </p:cNvPr>
          <p:cNvCxnSpPr>
            <a:cxnSpLocks/>
          </p:cNvCxnSpPr>
          <p:nvPr/>
        </p:nvCxnSpPr>
        <p:spPr>
          <a:xfrm flipH="1">
            <a:off x="2555776" y="3933056"/>
            <a:ext cx="1584176" cy="576064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9236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9666B-B0E2-7742-B953-A20EB4E76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code for word-count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CE189-566B-9548-9A2F-6EF7F2AA9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534400" cy="523413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private Text word = new Text();</a:t>
            </a:r>
            <a:br>
              <a:rPr lang="en-US" sz="1800" dirty="0"/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(Object key, Text value, Context context){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StringTokenizer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StringTokenizer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value.toString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while 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itr.hasMoreTokens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word.set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itr.nextToken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8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.write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word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new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IntWritable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(1));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---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reduce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(Text </a:t>
            </a:r>
            <a:r>
              <a:rPr lang="en-US" sz="1800" i="1" dirty="0"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IntWritable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&gt;values, </a:t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   Context context) {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sum = 0;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for 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IntWritable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: values) {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  sum +=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val.get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result.set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(sum);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context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.write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(key, result);</a:t>
            </a:r>
          </a:p>
          <a:p>
            <a:pPr marL="0" indent="0"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76149-449C-AD40-81FB-CFC10EA02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44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A5A8855-2C6D-5B4F-A1A5-44F9D053121A}"/>
              </a:ext>
            </a:extLst>
          </p:cNvPr>
          <p:cNvCxnSpPr>
            <a:cxnSpLocks/>
          </p:cNvCxnSpPr>
          <p:nvPr/>
        </p:nvCxnSpPr>
        <p:spPr>
          <a:xfrm>
            <a:off x="3131840" y="3068960"/>
            <a:ext cx="792088" cy="792088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D39633E-43C2-024A-A4D6-8C782BC9AC70}"/>
              </a:ext>
            </a:extLst>
          </p:cNvPr>
          <p:cNvCxnSpPr>
            <a:cxnSpLocks/>
          </p:cNvCxnSpPr>
          <p:nvPr/>
        </p:nvCxnSpPr>
        <p:spPr>
          <a:xfrm>
            <a:off x="5940152" y="3076973"/>
            <a:ext cx="658416" cy="784075"/>
          </a:xfrm>
          <a:prstGeom prst="straightConnector1">
            <a:avLst/>
          </a:prstGeom>
          <a:ln w="508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036E931-FF1B-4A41-A97B-3A406D94938E}"/>
              </a:ext>
            </a:extLst>
          </p:cNvPr>
          <p:cNvSpPr txBox="1"/>
          <p:nvPr/>
        </p:nvSpPr>
        <p:spPr>
          <a:xfrm>
            <a:off x="6403243" y="2924573"/>
            <a:ext cx="13691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 item </a:t>
            </a:r>
          </a:p>
          <a:p>
            <a:r>
              <a:rPr lang="en-US" dirty="0"/>
              <a:t>in the list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F42337-5154-4C43-91E7-830DA4473E06}"/>
              </a:ext>
            </a:extLst>
          </p:cNvPr>
          <p:cNvSpPr txBox="1"/>
          <p:nvPr/>
        </p:nvSpPr>
        <p:spPr>
          <a:xfrm>
            <a:off x="5035593" y="6005081"/>
            <a:ext cx="4104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relevant code is shown here.  Full example </a:t>
            </a:r>
            <a:r>
              <a:rPr lang="en-US" dirty="0">
                <a:hlinkClick r:id="rId3"/>
              </a:rPr>
              <a:t>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42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MapReduce </a:t>
            </a:r>
            <a:r>
              <a:rPr lang="mr-IN" dirty="0">
                <a:latin typeface="Calibri" panose="020F0502020204030204" pitchFamily="34" charset="0"/>
              </a:rPr>
              <a:t>–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under the hood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07504" y="2420888"/>
            <a:ext cx="572530" cy="247024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/>
              <a:t>Input 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971600" y="2492896"/>
            <a:ext cx="504473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Split</a:t>
            </a:r>
          </a:p>
        </p:txBody>
      </p:sp>
      <p:sp>
        <p:nvSpPr>
          <p:cNvPr id="8" name="Rectangle 7"/>
          <p:cNvSpPr/>
          <p:nvPr/>
        </p:nvSpPr>
        <p:spPr>
          <a:xfrm>
            <a:off x="971600" y="4171056"/>
            <a:ext cx="504473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Split</a:t>
            </a:r>
          </a:p>
        </p:txBody>
      </p:sp>
      <p:sp>
        <p:nvSpPr>
          <p:cNvPr id="9" name="Oval 8"/>
          <p:cNvSpPr/>
          <p:nvPr/>
        </p:nvSpPr>
        <p:spPr>
          <a:xfrm>
            <a:off x="1763688" y="2536308"/>
            <a:ext cx="820663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Map</a:t>
            </a:r>
          </a:p>
        </p:txBody>
      </p:sp>
      <p:sp>
        <p:nvSpPr>
          <p:cNvPr id="11" name="Oval 10"/>
          <p:cNvSpPr/>
          <p:nvPr/>
        </p:nvSpPr>
        <p:spPr>
          <a:xfrm>
            <a:off x="1763688" y="4213800"/>
            <a:ext cx="820663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Map</a:t>
            </a:r>
          </a:p>
        </p:txBody>
      </p:sp>
      <p:sp>
        <p:nvSpPr>
          <p:cNvPr id="18" name="Oval 17"/>
          <p:cNvSpPr/>
          <p:nvPr/>
        </p:nvSpPr>
        <p:spPr>
          <a:xfrm>
            <a:off x="6228185" y="2336258"/>
            <a:ext cx="1177479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Reduce</a:t>
            </a:r>
          </a:p>
        </p:txBody>
      </p:sp>
      <p:sp>
        <p:nvSpPr>
          <p:cNvPr id="19" name="Oval 18"/>
          <p:cNvSpPr/>
          <p:nvPr/>
        </p:nvSpPr>
        <p:spPr>
          <a:xfrm>
            <a:off x="6228184" y="4341176"/>
            <a:ext cx="1177479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Reduce</a:t>
            </a:r>
          </a:p>
        </p:txBody>
      </p:sp>
      <p:cxnSp>
        <p:nvCxnSpPr>
          <p:cNvPr id="22" name="Straight Arrow Connector 21"/>
          <p:cNvCxnSpPr>
            <a:stCxn id="5" idx="3"/>
            <a:endCxn id="6" idx="1"/>
          </p:cNvCxnSpPr>
          <p:nvPr/>
        </p:nvCxnSpPr>
        <p:spPr>
          <a:xfrm flipV="1">
            <a:off x="680034" y="2852936"/>
            <a:ext cx="291566" cy="803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5" idx="3"/>
            <a:endCxn id="8" idx="1"/>
          </p:cNvCxnSpPr>
          <p:nvPr/>
        </p:nvCxnSpPr>
        <p:spPr>
          <a:xfrm>
            <a:off x="680034" y="3656012"/>
            <a:ext cx="291566" cy="8750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3"/>
            <a:endCxn id="9" idx="2"/>
          </p:cNvCxnSpPr>
          <p:nvPr/>
        </p:nvCxnSpPr>
        <p:spPr>
          <a:xfrm>
            <a:off x="1476073" y="2852936"/>
            <a:ext cx="287615" cy="6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8" idx="3"/>
            <a:endCxn id="11" idx="2"/>
          </p:cNvCxnSpPr>
          <p:nvPr/>
        </p:nvCxnSpPr>
        <p:spPr>
          <a:xfrm>
            <a:off x="1476073" y="4531096"/>
            <a:ext cx="28761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029720" y="2024327"/>
            <a:ext cx="1069252" cy="416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&lt;Logic,1&gt;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029720" y="2520444"/>
            <a:ext cx="1069252" cy="416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&lt;will,1&gt;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029720" y="3016561"/>
            <a:ext cx="1069252" cy="416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&lt;get,1&gt;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987824" y="4585200"/>
            <a:ext cx="1069252" cy="416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&lt;will,1&gt;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987824" y="5081317"/>
            <a:ext cx="1069252" cy="416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&lt;take,1&gt;</a:t>
            </a:r>
          </a:p>
        </p:txBody>
      </p:sp>
      <p:sp>
        <p:nvSpPr>
          <p:cNvPr id="42" name="Rectangle 41"/>
          <p:cNvSpPr/>
          <p:nvPr/>
        </p:nvSpPr>
        <p:spPr>
          <a:xfrm>
            <a:off x="2987824" y="4089083"/>
            <a:ext cx="1069252" cy="416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</a:t>
            </a:r>
            <a:r>
              <a:rPr lang="en-US" sz="1400" dirty="0" err="1"/>
              <a:t>Imagi</a:t>
            </a:r>
            <a:r>
              <a:rPr lang="mr-IN" sz="1400" dirty="0"/>
              <a:t>…</a:t>
            </a:r>
            <a:r>
              <a:rPr lang="en-US" sz="1400" dirty="0"/>
              <a:t>,1&gt;</a:t>
            </a:r>
          </a:p>
        </p:txBody>
      </p:sp>
      <p:cxnSp>
        <p:nvCxnSpPr>
          <p:cNvPr id="49" name="Straight Arrow Connector 48"/>
          <p:cNvCxnSpPr>
            <a:stCxn id="9" idx="6"/>
            <a:endCxn id="37" idx="1"/>
          </p:cNvCxnSpPr>
          <p:nvPr/>
        </p:nvCxnSpPr>
        <p:spPr>
          <a:xfrm flipV="1">
            <a:off x="2584351" y="2232412"/>
            <a:ext cx="445369" cy="621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9" idx="6"/>
            <a:endCxn id="38" idx="1"/>
          </p:cNvCxnSpPr>
          <p:nvPr/>
        </p:nvCxnSpPr>
        <p:spPr>
          <a:xfrm flipV="1">
            <a:off x="2584351" y="2728529"/>
            <a:ext cx="445369" cy="1250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9" idx="6"/>
            <a:endCxn id="39" idx="1"/>
          </p:cNvCxnSpPr>
          <p:nvPr/>
        </p:nvCxnSpPr>
        <p:spPr>
          <a:xfrm>
            <a:off x="2584351" y="2853604"/>
            <a:ext cx="445369" cy="3710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1" idx="6"/>
            <a:endCxn id="42" idx="1"/>
          </p:cNvCxnSpPr>
          <p:nvPr/>
        </p:nvCxnSpPr>
        <p:spPr>
          <a:xfrm flipV="1">
            <a:off x="2584351" y="4297168"/>
            <a:ext cx="403473" cy="2339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1" idx="6"/>
            <a:endCxn id="40" idx="1"/>
          </p:cNvCxnSpPr>
          <p:nvPr/>
        </p:nvCxnSpPr>
        <p:spPr>
          <a:xfrm>
            <a:off x="2584351" y="4531096"/>
            <a:ext cx="403473" cy="26218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1" idx="6"/>
            <a:endCxn id="41" idx="1"/>
          </p:cNvCxnSpPr>
          <p:nvPr/>
        </p:nvCxnSpPr>
        <p:spPr>
          <a:xfrm>
            <a:off x="2584351" y="4531096"/>
            <a:ext cx="403473" cy="7583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28" idx="3"/>
            <a:endCxn id="19" idx="2"/>
          </p:cNvCxnSpPr>
          <p:nvPr/>
        </p:nvCxnSpPr>
        <p:spPr>
          <a:xfrm flipV="1">
            <a:off x="5715296" y="4658472"/>
            <a:ext cx="512888" cy="13481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26" idx="3"/>
            <a:endCxn id="19" idx="2"/>
          </p:cNvCxnSpPr>
          <p:nvPr/>
        </p:nvCxnSpPr>
        <p:spPr>
          <a:xfrm>
            <a:off x="5715296" y="4301183"/>
            <a:ext cx="512888" cy="357289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127" idx="3"/>
            <a:endCxn id="19" idx="2"/>
          </p:cNvCxnSpPr>
          <p:nvPr/>
        </p:nvCxnSpPr>
        <p:spPr>
          <a:xfrm flipV="1">
            <a:off x="5715296" y="4658472"/>
            <a:ext cx="512888" cy="63485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24" idx="3"/>
            <a:endCxn id="18" idx="2"/>
          </p:cNvCxnSpPr>
          <p:nvPr/>
        </p:nvCxnSpPr>
        <p:spPr>
          <a:xfrm>
            <a:off x="5717332" y="2232412"/>
            <a:ext cx="510853" cy="42114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409720" y="3512678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92" name="TextBox 91"/>
          <p:cNvSpPr txBox="1"/>
          <p:nvPr/>
        </p:nvSpPr>
        <p:spPr>
          <a:xfrm>
            <a:off x="3409720" y="5497487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400"/>
              <a:t>…</a:t>
            </a:r>
            <a:endParaRPr lang="en-US" sz="1400" dirty="0"/>
          </a:p>
        </p:txBody>
      </p:sp>
      <p:sp>
        <p:nvSpPr>
          <p:cNvPr id="124" name="Rectangle 123"/>
          <p:cNvSpPr/>
          <p:nvPr/>
        </p:nvSpPr>
        <p:spPr>
          <a:xfrm>
            <a:off x="4646044" y="2024327"/>
            <a:ext cx="1071288" cy="416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&lt;Logic,{1}&gt;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4646044" y="2520444"/>
            <a:ext cx="1071288" cy="416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&lt;will,{1,1}&gt;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4644008" y="4093098"/>
            <a:ext cx="1071288" cy="416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&lt;get,{1}&gt;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4644008" y="5085243"/>
            <a:ext cx="1071288" cy="416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&lt;take,{1}&gt;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4644008" y="4585200"/>
            <a:ext cx="1071288" cy="416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</a:t>
            </a:r>
            <a:r>
              <a:rPr lang="en-US" sz="1400" dirty="0" err="1"/>
              <a:t>Imag</a:t>
            </a:r>
            <a:r>
              <a:rPr lang="en-US" sz="1400" dirty="0"/>
              <a:t>..,{1}&gt;</a:t>
            </a:r>
          </a:p>
        </p:txBody>
      </p:sp>
      <p:cxnSp>
        <p:nvCxnSpPr>
          <p:cNvPr id="130" name="Straight Arrow Connector 129"/>
          <p:cNvCxnSpPr>
            <a:stCxn id="37" idx="3"/>
            <a:endCxn id="124" idx="1"/>
          </p:cNvCxnSpPr>
          <p:nvPr/>
        </p:nvCxnSpPr>
        <p:spPr>
          <a:xfrm>
            <a:off x="4098972" y="2232412"/>
            <a:ext cx="5470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38" idx="3"/>
            <a:endCxn id="125" idx="1"/>
          </p:cNvCxnSpPr>
          <p:nvPr/>
        </p:nvCxnSpPr>
        <p:spPr>
          <a:xfrm>
            <a:off x="4098972" y="2728529"/>
            <a:ext cx="5470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41" idx="3"/>
            <a:endCxn id="127" idx="1"/>
          </p:cNvCxnSpPr>
          <p:nvPr/>
        </p:nvCxnSpPr>
        <p:spPr>
          <a:xfrm>
            <a:off x="4057076" y="5289402"/>
            <a:ext cx="586932" cy="392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40" idx="3"/>
            <a:endCxn id="125" idx="1"/>
          </p:cNvCxnSpPr>
          <p:nvPr/>
        </p:nvCxnSpPr>
        <p:spPr>
          <a:xfrm flipV="1">
            <a:off x="4057076" y="2728529"/>
            <a:ext cx="588968" cy="206475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42" idx="3"/>
            <a:endCxn id="128" idx="1"/>
          </p:cNvCxnSpPr>
          <p:nvPr/>
        </p:nvCxnSpPr>
        <p:spPr>
          <a:xfrm>
            <a:off x="4057076" y="4297168"/>
            <a:ext cx="586932" cy="49611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39" idx="3"/>
            <a:endCxn id="126" idx="1"/>
          </p:cNvCxnSpPr>
          <p:nvPr/>
        </p:nvCxnSpPr>
        <p:spPr>
          <a:xfrm>
            <a:off x="4098972" y="3224646"/>
            <a:ext cx="545036" cy="10765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125" idx="3"/>
            <a:endCxn id="18" idx="2"/>
          </p:cNvCxnSpPr>
          <p:nvPr/>
        </p:nvCxnSpPr>
        <p:spPr>
          <a:xfrm flipV="1">
            <a:off x="5717332" y="2653554"/>
            <a:ext cx="510853" cy="7497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/>
          <p:cNvSpPr txBox="1"/>
          <p:nvPr/>
        </p:nvSpPr>
        <p:spPr>
          <a:xfrm>
            <a:off x="4930484" y="3512678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199" name="TextBox 198"/>
          <p:cNvSpPr txBox="1"/>
          <p:nvPr/>
        </p:nvSpPr>
        <p:spPr>
          <a:xfrm>
            <a:off x="4930484" y="5497487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400"/>
              <a:t>…</a:t>
            </a:r>
            <a:endParaRPr lang="en-US" sz="1400" dirty="0"/>
          </a:p>
        </p:txBody>
      </p:sp>
      <p:sp>
        <p:nvSpPr>
          <p:cNvPr id="202" name="Rectangle 201"/>
          <p:cNvSpPr/>
          <p:nvPr/>
        </p:nvSpPr>
        <p:spPr>
          <a:xfrm>
            <a:off x="7749184" y="2060848"/>
            <a:ext cx="1071288" cy="416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&lt;Logic,1&gt;</a:t>
            </a:r>
          </a:p>
        </p:txBody>
      </p:sp>
      <p:sp>
        <p:nvSpPr>
          <p:cNvPr id="203" name="Rectangle 202"/>
          <p:cNvSpPr/>
          <p:nvPr/>
        </p:nvSpPr>
        <p:spPr>
          <a:xfrm>
            <a:off x="7749184" y="2556965"/>
            <a:ext cx="1071288" cy="416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&lt;will,2&gt;</a:t>
            </a:r>
            <a:endParaRPr lang="en-US" sz="1400" dirty="0"/>
          </a:p>
        </p:txBody>
      </p:sp>
      <p:sp>
        <p:nvSpPr>
          <p:cNvPr id="204" name="Rectangle 203"/>
          <p:cNvSpPr/>
          <p:nvPr/>
        </p:nvSpPr>
        <p:spPr>
          <a:xfrm>
            <a:off x="7747148" y="4129619"/>
            <a:ext cx="1071288" cy="416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&lt;get,1&gt;</a:t>
            </a:r>
          </a:p>
        </p:txBody>
      </p:sp>
      <p:sp>
        <p:nvSpPr>
          <p:cNvPr id="205" name="Rectangle 204"/>
          <p:cNvSpPr/>
          <p:nvPr/>
        </p:nvSpPr>
        <p:spPr>
          <a:xfrm>
            <a:off x="7747148" y="5121764"/>
            <a:ext cx="1071288" cy="416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&lt;take,1&gt;</a:t>
            </a:r>
          </a:p>
        </p:txBody>
      </p:sp>
      <p:sp>
        <p:nvSpPr>
          <p:cNvPr id="206" name="Rectangle 205"/>
          <p:cNvSpPr/>
          <p:nvPr/>
        </p:nvSpPr>
        <p:spPr>
          <a:xfrm>
            <a:off x="7747148" y="4621721"/>
            <a:ext cx="1071288" cy="4161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&lt;</a:t>
            </a:r>
            <a:r>
              <a:rPr lang="en-US" sz="1400" dirty="0" err="1"/>
              <a:t>Imagi</a:t>
            </a:r>
            <a:r>
              <a:rPr lang="mr-IN" sz="1400" dirty="0"/>
              <a:t>…</a:t>
            </a:r>
            <a:r>
              <a:rPr lang="en-US" sz="1400" dirty="0"/>
              <a:t>,1&gt;</a:t>
            </a:r>
          </a:p>
        </p:txBody>
      </p:sp>
      <p:sp>
        <p:nvSpPr>
          <p:cNvPr id="207" name="TextBox 206"/>
          <p:cNvSpPr txBox="1"/>
          <p:nvPr/>
        </p:nvSpPr>
        <p:spPr>
          <a:xfrm>
            <a:off x="8033624" y="3549199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400" dirty="0"/>
              <a:t>…</a:t>
            </a:r>
            <a:endParaRPr lang="en-US" sz="1400" dirty="0"/>
          </a:p>
        </p:txBody>
      </p:sp>
      <p:sp>
        <p:nvSpPr>
          <p:cNvPr id="208" name="TextBox 207"/>
          <p:cNvSpPr txBox="1"/>
          <p:nvPr/>
        </p:nvSpPr>
        <p:spPr>
          <a:xfrm>
            <a:off x="8033624" y="5534008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1400"/>
              <a:t>…</a:t>
            </a:r>
            <a:endParaRPr lang="en-US" sz="1400" dirty="0"/>
          </a:p>
        </p:txBody>
      </p:sp>
      <p:sp>
        <p:nvSpPr>
          <p:cNvPr id="221" name="Rectangle 220"/>
          <p:cNvSpPr/>
          <p:nvPr/>
        </p:nvSpPr>
        <p:spPr>
          <a:xfrm>
            <a:off x="837498" y="1844824"/>
            <a:ext cx="820663" cy="3689184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TextBox 221"/>
          <p:cNvSpPr txBox="1"/>
          <p:nvPr/>
        </p:nvSpPr>
        <p:spPr>
          <a:xfrm>
            <a:off x="899592" y="1851211"/>
            <a:ext cx="651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DFS</a:t>
            </a:r>
          </a:p>
        </p:txBody>
      </p:sp>
      <p:sp>
        <p:nvSpPr>
          <p:cNvPr id="224" name="Rectangle 223"/>
          <p:cNvSpPr/>
          <p:nvPr/>
        </p:nvSpPr>
        <p:spPr>
          <a:xfrm>
            <a:off x="7645703" y="1647504"/>
            <a:ext cx="1309953" cy="430177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TextBox 224"/>
          <p:cNvSpPr txBox="1"/>
          <p:nvPr/>
        </p:nvSpPr>
        <p:spPr>
          <a:xfrm>
            <a:off x="7952795" y="1653891"/>
            <a:ext cx="651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DFS</a:t>
            </a:r>
          </a:p>
        </p:txBody>
      </p:sp>
      <p:sp>
        <p:nvSpPr>
          <p:cNvPr id="227" name="TextBox 226"/>
          <p:cNvSpPr txBox="1"/>
          <p:nvPr/>
        </p:nvSpPr>
        <p:spPr>
          <a:xfrm>
            <a:off x="1797650" y="1399712"/>
            <a:ext cx="930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Map </a:t>
            </a:r>
          </a:p>
          <a:p>
            <a:pPr algn="ctr"/>
            <a:r>
              <a:rPr lang="en-US" dirty="0"/>
              <a:t>phase</a:t>
            </a:r>
          </a:p>
        </p:txBody>
      </p:sp>
      <p:sp>
        <p:nvSpPr>
          <p:cNvPr id="229" name="TextBox 228"/>
          <p:cNvSpPr txBox="1"/>
          <p:nvPr/>
        </p:nvSpPr>
        <p:spPr>
          <a:xfrm>
            <a:off x="3579744" y="938047"/>
            <a:ext cx="1874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Shuffle phase</a:t>
            </a:r>
          </a:p>
        </p:txBody>
      </p:sp>
      <p:sp>
        <p:nvSpPr>
          <p:cNvPr id="230" name="TextBox 229"/>
          <p:cNvSpPr txBox="1"/>
          <p:nvPr/>
        </p:nvSpPr>
        <p:spPr>
          <a:xfrm>
            <a:off x="2987824" y="1535610"/>
            <a:ext cx="27120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Sort	Send	Merge</a:t>
            </a:r>
          </a:p>
        </p:txBody>
      </p:sp>
      <p:sp>
        <p:nvSpPr>
          <p:cNvPr id="231" name="TextBox 230"/>
          <p:cNvSpPr txBox="1"/>
          <p:nvPr/>
        </p:nvSpPr>
        <p:spPr>
          <a:xfrm>
            <a:off x="6220069" y="1408537"/>
            <a:ext cx="1107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Reduce</a:t>
            </a:r>
          </a:p>
          <a:p>
            <a:pPr algn="ctr"/>
            <a:r>
              <a:rPr lang="en-US" dirty="0"/>
              <a:t>phase</a:t>
            </a:r>
          </a:p>
        </p:txBody>
      </p:sp>
      <p:cxnSp>
        <p:nvCxnSpPr>
          <p:cNvPr id="232" name="Straight Arrow Connector 231"/>
          <p:cNvCxnSpPr>
            <a:stCxn id="18" idx="6"/>
            <a:endCxn id="202" idx="1"/>
          </p:cNvCxnSpPr>
          <p:nvPr/>
        </p:nvCxnSpPr>
        <p:spPr>
          <a:xfrm flipV="1">
            <a:off x="7405664" y="2268933"/>
            <a:ext cx="343520" cy="38462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/>
          <p:cNvCxnSpPr>
            <a:stCxn id="18" idx="6"/>
            <a:endCxn id="203" idx="1"/>
          </p:cNvCxnSpPr>
          <p:nvPr/>
        </p:nvCxnSpPr>
        <p:spPr>
          <a:xfrm>
            <a:off x="7405664" y="2653554"/>
            <a:ext cx="343520" cy="111496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Arrow Connector 237"/>
          <p:cNvCxnSpPr>
            <a:stCxn id="19" idx="6"/>
            <a:endCxn id="204" idx="1"/>
          </p:cNvCxnSpPr>
          <p:nvPr/>
        </p:nvCxnSpPr>
        <p:spPr>
          <a:xfrm flipV="1">
            <a:off x="7405663" y="4337704"/>
            <a:ext cx="341485" cy="32076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19" idx="6"/>
            <a:endCxn id="206" idx="1"/>
          </p:cNvCxnSpPr>
          <p:nvPr/>
        </p:nvCxnSpPr>
        <p:spPr>
          <a:xfrm>
            <a:off x="7405663" y="4658472"/>
            <a:ext cx="341485" cy="171334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>
            <a:stCxn id="19" idx="6"/>
            <a:endCxn id="205" idx="1"/>
          </p:cNvCxnSpPr>
          <p:nvPr/>
        </p:nvCxnSpPr>
        <p:spPr>
          <a:xfrm>
            <a:off x="7405663" y="4658472"/>
            <a:ext cx="341485" cy="671377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tangle 246"/>
          <p:cNvSpPr/>
          <p:nvPr/>
        </p:nvSpPr>
        <p:spPr>
          <a:xfrm>
            <a:off x="2733097" y="969286"/>
            <a:ext cx="3168885" cy="4979993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66709" y="6007196"/>
            <a:ext cx="30190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for each word in value</a:t>
            </a:r>
          </a:p>
          <a:p>
            <a:pPr lvl="1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emit pair &lt;word,+1&gt;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110555" y="5980518"/>
            <a:ext cx="38810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for each value in list(values)</a:t>
            </a:r>
          </a:p>
          <a:p>
            <a:pPr lvl="1"/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count+=value</a:t>
            </a:r>
          </a:p>
          <a:p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emit pair&lt;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word,count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&gt;</a:t>
            </a:r>
            <a:endParaRPr lang="en-US" sz="1600" dirty="0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889FFAE7-13B8-1440-A6C5-D6EDFF4386FF}"/>
              </a:ext>
            </a:extLst>
          </p:cNvPr>
          <p:cNvSpPr/>
          <p:nvPr/>
        </p:nvSpPr>
        <p:spPr>
          <a:xfrm>
            <a:off x="-54916" y="5878840"/>
            <a:ext cx="9144000" cy="95479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/>
            <a:r>
              <a:rPr lang="en-US" sz="2800" dirty="0"/>
              <a:t>Intermediary results are saved as </a:t>
            </a:r>
          </a:p>
          <a:p>
            <a:pPr lvl="1" algn="ctr"/>
            <a:r>
              <a:rPr lang="en-US" sz="2800" dirty="0"/>
              <a:t>regular files in HDFS. Is this good? </a:t>
            </a:r>
          </a:p>
        </p:txBody>
      </p:sp>
    </p:spTree>
    <p:extLst>
      <p:ext uri="{BB962C8B-B14F-4D97-AF65-F5344CB8AC3E}">
        <p14:creationId xmlns:p14="http://schemas.microsoft.com/office/powerpoint/2010/main" val="1325867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</a:t>
            </a:r>
            <a:r>
              <a:rPr lang="mr-IN" dirty="0"/>
              <a:t>–</a:t>
            </a:r>
            <a:r>
              <a:rPr lang="en-US" dirty="0"/>
              <a:t> under the hood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8" name="Content Placeholder 2"/>
          <p:cNvSpPr>
            <a:spLocks noGrp="1"/>
          </p:cNvSpPr>
          <p:nvPr>
            <p:ph idx="1"/>
          </p:nvPr>
        </p:nvSpPr>
        <p:spPr>
          <a:xfrm>
            <a:off x="251520" y="980728"/>
            <a:ext cx="8939336" cy="2555529"/>
          </a:xfrm>
        </p:spPr>
        <p:txBody>
          <a:bodyPr/>
          <a:lstStyle/>
          <a:p>
            <a:r>
              <a:rPr lang="en-US" sz="2800" dirty="0"/>
              <a:t>Shuffling consumes network and causes delays</a:t>
            </a:r>
          </a:p>
          <a:p>
            <a:pPr lvl="1"/>
            <a:r>
              <a:rPr lang="en-US" sz="2800" dirty="0"/>
              <a:t>Idle time for CPUs</a:t>
            </a:r>
          </a:p>
          <a:p>
            <a:r>
              <a:rPr lang="en-US" sz="2800" dirty="0"/>
              <a:t>Progressive shuffling</a:t>
            </a:r>
          </a:p>
          <a:p>
            <a:r>
              <a:rPr lang="en-US" sz="2800" dirty="0"/>
              <a:t>Phases partially overlap: reducers start before maps fully complete</a:t>
            </a:r>
          </a:p>
          <a:p>
            <a:pPr lvl="1"/>
            <a:endParaRPr lang="en-US" sz="2800" dirty="0"/>
          </a:p>
        </p:txBody>
      </p:sp>
      <p:sp>
        <p:nvSpPr>
          <p:cNvPr id="70" name="Rounded Rectangle 69"/>
          <p:cNvSpPr/>
          <p:nvPr/>
        </p:nvSpPr>
        <p:spPr>
          <a:xfrm>
            <a:off x="107504" y="4131553"/>
            <a:ext cx="1139768" cy="461664"/>
          </a:xfrm>
          <a:prstGeom prst="roundRect">
            <a:avLst/>
          </a:prstGeom>
          <a:noFill/>
          <a:ln w="53975" cmpd="dbl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107504" y="4131552"/>
            <a:ext cx="1139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1</a:t>
            </a:r>
          </a:p>
        </p:txBody>
      </p:sp>
      <p:sp>
        <p:nvSpPr>
          <p:cNvPr id="72" name="Rounded Rectangle 71"/>
          <p:cNvSpPr/>
          <p:nvPr/>
        </p:nvSpPr>
        <p:spPr>
          <a:xfrm>
            <a:off x="107504" y="4878685"/>
            <a:ext cx="1139768" cy="461664"/>
          </a:xfrm>
          <a:prstGeom prst="roundRect">
            <a:avLst/>
          </a:prstGeom>
          <a:noFill/>
          <a:ln w="53975" cmpd="dbl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107504" y="4878684"/>
            <a:ext cx="1139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Node 2</a:t>
            </a:r>
          </a:p>
        </p:txBody>
      </p:sp>
      <p:sp>
        <p:nvSpPr>
          <p:cNvPr id="74" name="Rounded Rectangle 73"/>
          <p:cNvSpPr/>
          <p:nvPr/>
        </p:nvSpPr>
        <p:spPr>
          <a:xfrm>
            <a:off x="108898" y="5598765"/>
            <a:ext cx="1144158" cy="461664"/>
          </a:xfrm>
          <a:prstGeom prst="roundRect">
            <a:avLst/>
          </a:prstGeom>
          <a:noFill/>
          <a:ln w="53975" cmpd="dbl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113288" y="5598764"/>
            <a:ext cx="1139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Node 3</a:t>
            </a:r>
          </a:p>
        </p:txBody>
      </p:sp>
      <p:sp>
        <p:nvSpPr>
          <p:cNvPr id="83" name="Right Arrow 82"/>
          <p:cNvSpPr/>
          <p:nvPr/>
        </p:nvSpPr>
        <p:spPr>
          <a:xfrm>
            <a:off x="1400605" y="6309320"/>
            <a:ext cx="7131835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95" name="Rectangle 94"/>
          <p:cNvSpPr/>
          <p:nvPr/>
        </p:nvSpPr>
        <p:spPr>
          <a:xfrm>
            <a:off x="1403648" y="4116213"/>
            <a:ext cx="2548922" cy="2856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Map</a:t>
            </a:r>
          </a:p>
        </p:txBody>
      </p:sp>
      <p:sp>
        <p:nvSpPr>
          <p:cNvPr id="97" name="Rectangle 96"/>
          <p:cNvSpPr/>
          <p:nvPr/>
        </p:nvSpPr>
        <p:spPr>
          <a:xfrm>
            <a:off x="3491880" y="4297411"/>
            <a:ext cx="1728192" cy="2958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Reduce</a:t>
            </a:r>
            <a:endParaRPr lang="en-US" sz="2000" dirty="0"/>
          </a:p>
        </p:txBody>
      </p:sp>
      <p:sp>
        <p:nvSpPr>
          <p:cNvPr id="98" name="Rectangle 97"/>
          <p:cNvSpPr/>
          <p:nvPr/>
        </p:nvSpPr>
        <p:spPr>
          <a:xfrm>
            <a:off x="1403648" y="4972905"/>
            <a:ext cx="3456384" cy="18624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Map</a:t>
            </a:r>
          </a:p>
        </p:txBody>
      </p:sp>
      <p:sp>
        <p:nvSpPr>
          <p:cNvPr id="99" name="Rectangle 98"/>
          <p:cNvSpPr/>
          <p:nvPr/>
        </p:nvSpPr>
        <p:spPr>
          <a:xfrm>
            <a:off x="3491880" y="5054699"/>
            <a:ext cx="2548922" cy="28565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Reduce</a:t>
            </a:r>
            <a:endParaRPr lang="en-US" sz="2000" dirty="0"/>
          </a:p>
        </p:txBody>
      </p:sp>
      <p:sp>
        <p:nvSpPr>
          <p:cNvPr id="101" name="Rectangle 100"/>
          <p:cNvSpPr/>
          <p:nvPr/>
        </p:nvSpPr>
        <p:spPr>
          <a:xfrm>
            <a:off x="1400605" y="5633826"/>
            <a:ext cx="2307300" cy="2856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Map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3491880" y="5815024"/>
            <a:ext cx="2376264" cy="245405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Reduce</a:t>
            </a:r>
            <a:endParaRPr lang="en-US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0" y="5876510"/>
            <a:ext cx="9144000" cy="954792"/>
          </a:xfrm>
          <a:prstGeom prst="roundRect">
            <a:avLst>
              <a:gd name="adj" fmla="val 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/>
            <a:r>
              <a:rPr lang="en-US" sz="2800" dirty="0"/>
              <a:t>Is it possible that a reducer completes before all mappers/shuffling complete?</a:t>
            </a:r>
          </a:p>
        </p:txBody>
      </p:sp>
    </p:spTree>
    <p:extLst>
      <p:ext uri="{BB962C8B-B14F-4D97-AF65-F5344CB8AC3E}">
        <p14:creationId xmlns:p14="http://schemas.microsoft.com/office/powerpoint/2010/main" val="128169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&amp; MapReduce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864" y="1268760"/>
            <a:ext cx="8229600" cy="4906963"/>
          </a:xfrm>
        </p:spPr>
        <p:txBody>
          <a:bodyPr/>
          <a:lstStyle/>
          <a:p>
            <a:r>
              <a:rPr lang="en-US" dirty="0"/>
              <a:t>Master-slave architecture</a:t>
            </a:r>
          </a:p>
          <a:p>
            <a:pPr lvl="1"/>
            <a:r>
              <a:rPr lang="en-US" dirty="0" err="1"/>
              <a:t>Namenodes</a:t>
            </a:r>
            <a:r>
              <a:rPr lang="en-US" dirty="0"/>
              <a:t>, </a:t>
            </a:r>
            <a:r>
              <a:rPr lang="en-US" dirty="0" err="1"/>
              <a:t>JobTrackers</a:t>
            </a:r>
            <a:r>
              <a:rPr lang="en-US" dirty="0"/>
              <a:t>, </a:t>
            </a:r>
            <a:r>
              <a:rPr lang="en-US" dirty="0" err="1"/>
              <a:t>TaskTrackers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204864"/>
            <a:ext cx="8244408" cy="415918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7768" y="6161096"/>
            <a:ext cx="87484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Figure from </a:t>
            </a:r>
          </a:p>
          <a:p>
            <a:pPr algn="ctr"/>
            <a:r>
              <a:rPr lang="en-US" sz="1600" dirty="0"/>
              <a:t>https://</a:t>
            </a:r>
            <a:r>
              <a:rPr lang="en-US" sz="1600" dirty="0" err="1"/>
              <a:t>blogs.msdn.microsoft.com</a:t>
            </a:r>
            <a:r>
              <a:rPr lang="en-US" sz="1600" dirty="0"/>
              <a:t>/</a:t>
            </a:r>
            <a:r>
              <a:rPr lang="en-US" sz="1600" dirty="0" err="1"/>
              <a:t>avkashchauhan</a:t>
            </a:r>
            <a:r>
              <a:rPr lang="en-US" sz="1600" dirty="0"/>
              <a:t>/2012/02/24/master-slave-architecture-in-</a:t>
            </a:r>
            <a:r>
              <a:rPr lang="en-US" sz="1600" dirty="0" err="1"/>
              <a:t>hadoop</a:t>
            </a:r>
            <a:r>
              <a:rPr lang="en-US" sz="16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8525766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4320"/>
            <a:ext cx="8219256" cy="5757155"/>
          </a:xfrm>
        </p:spPr>
        <p:txBody>
          <a:bodyPr/>
          <a:lstStyle/>
          <a:p>
            <a:r>
              <a:rPr lang="en-US" dirty="0"/>
              <a:t>MapReduce simple but weak for some </a:t>
            </a:r>
            <a:r>
              <a:rPr lang="en-US" dirty="0" err="1"/>
              <a:t>reqs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Cannot define complex processes</a:t>
            </a:r>
          </a:p>
          <a:p>
            <a:pPr lvl="1"/>
            <a:r>
              <a:rPr lang="en-US" dirty="0"/>
              <a:t>Batch mode, acyclic, not iterative</a:t>
            </a:r>
          </a:p>
          <a:p>
            <a:pPr lvl="1"/>
            <a:r>
              <a:rPr lang="en-US" dirty="0"/>
              <a:t>Everything file-based, no distributed memory</a:t>
            </a:r>
          </a:p>
          <a:p>
            <a:pPr lvl="1"/>
            <a:r>
              <a:rPr lang="en-US" dirty="0"/>
              <a:t>Procedural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difficult to optimize</a:t>
            </a:r>
          </a:p>
          <a:p>
            <a:endParaRPr lang="en-US" dirty="0"/>
          </a:p>
          <a:p>
            <a:r>
              <a:rPr lang="en-US" dirty="0"/>
              <a:t>Examples </a:t>
            </a:r>
          </a:p>
          <a:p>
            <a:pPr lvl="1"/>
            <a:r>
              <a:rPr lang="en-US" dirty="0"/>
              <a:t>Iterative processes, e.g., clustering</a:t>
            </a:r>
          </a:p>
          <a:p>
            <a:pPr lvl="1"/>
            <a:r>
              <a:rPr lang="en-US" dirty="0"/>
              <a:t>Real-time answers, e.g., streams</a:t>
            </a:r>
          </a:p>
          <a:p>
            <a:pPr lvl="1"/>
            <a:r>
              <a:rPr lang="en-US" dirty="0"/>
              <a:t>Graph queries, e.g., shortest path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 bwMode="auto">
          <a:xfrm>
            <a:off x="449188" y="172158"/>
            <a:ext cx="85344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Calibri" pitchFamily="34" charset="0"/>
                <a:cs typeface="Arial" charset="0"/>
              </a:defRPr>
            </a:lvl9pPr>
          </a:lstStyle>
          <a:p>
            <a:r>
              <a:rPr lang="en-US" kern="0" dirty="0"/>
              <a:t>MapReduce is not a panacea</a:t>
            </a:r>
          </a:p>
        </p:txBody>
      </p:sp>
    </p:spTree>
    <p:extLst>
      <p:ext uri="{BB962C8B-B14F-4D97-AF65-F5344CB8AC3E}">
        <p14:creationId xmlns:p14="http://schemas.microsoft.com/office/powerpoint/2010/main" val="19189032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46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3061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three (plus two) Vs: </a:t>
            </a:r>
            <a:r>
              <a:rPr lang="en-US" sz="2800" dirty="0"/>
              <a:t>Big data is high </a:t>
            </a:r>
            <a:r>
              <a:rPr lang="en-US" sz="2800" dirty="0">
                <a:solidFill>
                  <a:srgbClr val="6F2529"/>
                </a:solidFill>
              </a:rPr>
              <a:t>volume</a:t>
            </a:r>
            <a:r>
              <a:rPr lang="en-US" sz="2800" dirty="0"/>
              <a:t>, high </a:t>
            </a:r>
            <a:r>
              <a:rPr lang="en-US" sz="2800" dirty="0">
                <a:solidFill>
                  <a:srgbClr val="6F2529"/>
                </a:solidFill>
              </a:rPr>
              <a:t>velocity</a:t>
            </a:r>
            <a:r>
              <a:rPr lang="en-US" sz="2800" dirty="0"/>
              <a:t>, and/or high </a:t>
            </a:r>
            <a:r>
              <a:rPr lang="en-US" sz="2800" dirty="0">
                <a:solidFill>
                  <a:srgbClr val="6F2529"/>
                </a:solidFill>
              </a:rPr>
              <a:t>variety</a:t>
            </a:r>
            <a:r>
              <a:rPr lang="en-US" sz="2800" dirty="0"/>
              <a:t> information assets that require new forms of processing to enable enhanced decision making, insight discovery and process optimization</a:t>
            </a:r>
          </a:p>
          <a:p>
            <a:r>
              <a:rPr lang="en-US" sz="2800" dirty="0">
                <a:solidFill>
                  <a:srgbClr val="6F2529"/>
                </a:solidFill>
              </a:rPr>
              <a:t>Volume</a:t>
            </a:r>
            <a:r>
              <a:rPr lang="en-US" sz="2800" dirty="0"/>
              <a:t>: The quantity of generated and stored data. </a:t>
            </a:r>
          </a:p>
          <a:p>
            <a:r>
              <a:rPr lang="en-US" sz="2800" dirty="0">
                <a:solidFill>
                  <a:srgbClr val="6F2529"/>
                </a:solidFill>
              </a:rPr>
              <a:t>Velocity</a:t>
            </a:r>
            <a:r>
              <a:rPr lang="en-US" sz="2800" dirty="0"/>
              <a:t>: The speed at which the data is generated and processed.</a:t>
            </a:r>
          </a:p>
          <a:p>
            <a:r>
              <a:rPr lang="en-US" sz="2800" dirty="0">
                <a:solidFill>
                  <a:srgbClr val="6F2529"/>
                </a:solidFill>
              </a:rPr>
              <a:t>Variety</a:t>
            </a:r>
            <a:r>
              <a:rPr lang="en-US" sz="2800" dirty="0"/>
              <a:t>: The type and nature of the data. </a:t>
            </a:r>
          </a:p>
          <a:p>
            <a:r>
              <a:rPr lang="en-US" sz="2800" dirty="0">
                <a:solidFill>
                  <a:srgbClr val="6F2529"/>
                </a:solidFill>
              </a:rPr>
              <a:t>Variability</a:t>
            </a:r>
            <a:r>
              <a:rPr lang="en-US" sz="2800" dirty="0"/>
              <a:t>: Inconsistency of the data set.</a:t>
            </a:r>
          </a:p>
          <a:p>
            <a:r>
              <a:rPr lang="en-US" sz="2800" dirty="0">
                <a:solidFill>
                  <a:srgbClr val="6F2529"/>
                </a:solidFill>
              </a:rPr>
              <a:t>Veracity</a:t>
            </a:r>
            <a:r>
              <a:rPr lang="en-US" sz="2800" dirty="0"/>
              <a:t>: The quality of captured data.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61659-0331-A242-A5A1-D2AF4CB61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5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92162"/>
          </a:xfrm>
        </p:spPr>
        <p:txBody>
          <a:bodyPr/>
          <a:lstStyle/>
          <a:p>
            <a:r>
              <a:rPr lang="en-US" dirty="0"/>
              <a:t>Architectural choices of 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219200"/>
            <a:ext cx="7571184" cy="4906963"/>
          </a:xfrm>
        </p:spPr>
        <p:txBody>
          <a:bodyPr/>
          <a:lstStyle/>
          <a:p>
            <a:r>
              <a:rPr lang="en-US" dirty="0"/>
              <a:t>Storage layer</a:t>
            </a:r>
          </a:p>
          <a:p>
            <a:r>
              <a:rPr lang="en-US" dirty="0"/>
              <a:t>Programming model  &amp; exec. engine</a:t>
            </a:r>
          </a:p>
          <a:p>
            <a:r>
              <a:rPr lang="en-US" dirty="0"/>
              <a:t>Scheduling</a:t>
            </a:r>
          </a:p>
          <a:p>
            <a:pPr lvl="1"/>
            <a:r>
              <a:rPr lang="en-US" dirty="0"/>
              <a:t>Data locality</a:t>
            </a:r>
          </a:p>
          <a:p>
            <a:pPr lvl="1"/>
            <a:r>
              <a:rPr lang="en-US" dirty="0"/>
              <a:t>Different schedulers</a:t>
            </a:r>
          </a:p>
          <a:p>
            <a:r>
              <a:rPr lang="en-US" dirty="0"/>
              <a:t>Optimizations</a:t>
            </a:r>
          </a:p>
          <a:p>
            <a:r>
              <a:rPr lang="en-US" dirty="0"/>
              <a:t>Fault tolerance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87424" y="2420888"/>
            <a:ext cx="784176" cy="504056"/>
          </a:xfrm>
          <a:prstGeom prst="rightArrow">
            <a:avLst/>
          </a:prstGeom>
          <a:solidFill>
            <a:srgbClr val="6F25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697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534400" cy="5502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Decisions to be taken</a:t>
            </a:r>
          </a:p>
          <a:p>
            <a:r>
              <a:rPr lang="en-US" dirty="0">
                <a:solidFill>
                  <a:srgbClr val="6F2529"/>
                </a:solidFill>
              </a:rPr>
              <a:t>When</a:t>
            </a:r>
            <a:r>
              <a:rPr lang="en-US" dirty="0"/>
              <a:t> to execute tasks</a:t>
            </a:r>
          </a:p>
          <a:p>
            <a:r>
              <a:rPr lang="en-US" dirty="0">
                <a:solidFill>
                  <a:srgbClr val="6F2529"/>
                </a:solidFill>
              </a:rPr>
              <a:t>Where</a:t>
            </a:r>
            <a:r>
              <a:rPr lang="en-US" dirty="0"/>
              <a:t> to execute tasks</a:t>
            </a:r>
          </a:p>
          <a:p>
            <a:r>
              <a:rPr lang="en-US" dirty="0">
                <a:solidFill>
                  <a:srgbClr val="6F2529"/>
                </a:solidFill>
              </a:rPr>
              <a:t>How many </a:t>
            </a:r>
            <a:r>
              <a:rPr lang="en-US" dirty="0"/>
              <a:t>resources to devote on each task</a:t>
            </a:r>
          </a:p>
          <a:p>
            <a:r>
              <a:rPr lang="en-US" dirty="0"/>
              <a:t>Multi-tenant platforms: how to </a:t>
            </a:r>
            <a:r>
              <a:rPr lang="en-US" dirty="0">
                <a:solidFill>
                  <a:srgbClr val="6F2529"/>
                </a:solidFill>
              </a:rPr>
              <a:t>share resources</a:t>
            </a:r>
          </a:p>
          <a:p>
            <a:pPr marL="0" indent="0">
              <a:buNone/>
            </a:pPr>
            <a:r>
              <a:rPr lang="en-US" dirty="0"/>
              <a:t>Primary goal</a:t>
            </a:r>
          </a:p>
          <a:p>
            <a:r>
              <a:rPr lang="en-US" dirty="0"/>
              <a:t>Maximize </a:t>
            </a:r>
            <a:r>
              <a:rPr lang="en-US" dirty="0">
                <a:solidFill>
                  <a:srgbClr val="6F2529"/>
                </a:solidFill>
              </a:rPr>
              <a:t>data locality</a:t>
            </a:r>
            <a:r>
              <a:rPr lang="en-US" dirty="0"/>
              <a:t>: move code to the data</a:t>
            </a:r>
          </a:p>
          <a:p>
            <a:r>
              <a:rPr lang="en-US" dirty="0"/>
              <a:t>Three options for shipping data</a:t>
            </a:r>
          </a:p>
          <a:p>
            <a:pPr lvl="1"/>
            <a:r>
              <a:rPr lang="en-US" sz="2800" dirty="0"/>
              <a:t>(a) Node-local, (b) Rack-local, (c) Different rack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119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ounded Rectangle 178"/>
          <p:cNvSpPr/>
          <p:nvPr/>
        </p:nvSpPr>
        <p:spPr>
          <a:xfrm>
            <a:off x="35496" y="3068960"/>
            <a:ext cx="4427984" cy="947235"/>
          </a:xfrm>
          <a:prstGeom prst="roundRect">
            <a:avLst/>
          </a:prstGeom>
          <a:noFill/>
          <a:ln w="53975" cmpd="dbl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ounded Rectangle 179"/>
          <p:cNvSpPr/>
          <p:nvPr/>
        </p:nvSpPr>
        <p:spPr>
          <a:xfrm>
            <a:off x="35496" y="1988840"/>
            <a:ext cx="4427984" cy="947235"/>
          </a:xfrm>
          <a:prstGeom prst="roundRect">
            <a:avLst/>
          </a:prstGeom>
          <a:noFill/>
          <a:ln w="53975" cmpd="dbl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Rounded Rectangle 177"/>
          <p:cNvSpPr/>
          <p:nvPr/>
        </p:nvSpPr>
        <p:spPr>
          <a:xfrm>
            <a:off x="35496" y="4150422"/>
            <a:ext cx="4427984" cy="947235"/>
          </a:xfrm>
          <a:prstGeom prst="roundRect">
            <a:avLst/>
          </a:prstGeom>
          <a:noFill/>
          <a:ln w="53975" cmpd="dbl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880" y="188640"/>
            <a:ext cx="8229600" cy="792162"/>
          </a:xfrm>
        </p:spPr>
        <p:txBody>
          <a:bodyPr/>
          <a:lstStyle/>
          <a:p>
            <a:r>
              <a:rPr lang="en-US" dirty="0"/>
              <a:t>Importance of </a:t>
            </a:r>
            <a:r>
              <a:rPr lang="en-US"/>
              <a:t>data locality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650" y="5662903"/>
            <a:ext cx="8229600" cy="1112987"/>
          </a:xfrm>
        </p:spPr>
        <p:txBody>
          <a:bodyPr/>
          <a:lstStyle/>
          <a:p>
            <a:r>
              <a:rPr lang="en-US" dirty="0"/>
              <a:t>Double-lined boxes denote node boundaries</a:t>
            </a:r>
          </a:p>
          <a:p>
            <a:pPr lvl="1"/>
            <a:r>
              <a:rPr lang="en-US" dirty="0"/>
              <a:t>Data shipping cost usually dominates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1606" y="2098194"/>
            <a:ext cx="504473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Split</a:t>
            </a:r>
          </a:p>
        </p:txBody>
      </p:sp>
      <p:sp>
        <p:nvSpPr>
          <p:cNvPr id="10" name="Oval 9"/>
          <p:cNvSpPr/>
          <p:nvPr/>
        </p:nvSpPr>
        <p:spPr>
          <a:xfrm>
            <a:off x="1044981" y="2145019"/>
            <a:ext cx="820663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Map</a:t>
            </a:r>
          </a:p>
        </p:txBody>
      </p:sp>
      <p:sp>
        <p:nvSpPr>
          <p:cNvPr id="12" name="Oval 11"/>
          <p:cNvSpPr/>
          <p:nvPr/>
        </p:nvSpPr>
        <p:spPr>
          <a:xfrm>
            <a:off x="3049918" y="2145019"/>
            <a:ext cx="1177479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Reduce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46079" y="2458234"/>
            <a:ext cx="287615" cy="668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54873" y="3521585"/>
            <a:ext cx="287615" cy="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941634" y="1068764"/>
            <a:ext cx="930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Map </a:t>
            </a:r>
          </a:p>
          <a:p>
            <a:pPr algn="ctr"/>
            <a:r>
              <a:rPr lang="en-US" dirty="0"/>
              <a:t>phase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868673" y="1249905"/>
            <a:ext cx="1129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Shuffle </a:t>
            </a:r>
          </a:p>
          <a:p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3067664" y="1052736"/>
            <a:ext cx="1107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Reduce</a:t>
            </a:r>
          </a:p>
          <a:p>
            <a:pPr algn="ctr"/>
            <a:r>
              <a:rPr lang="en-US" dirty="0"/>
              <a:t>phase</a:t>
            </a:r>
          </a:p>
        </p:txBody>
      </p:sp>
      <p:cxnSp>
        <p:nvCxnSpPr>
          <p:cNvPr id="65" name="Straight Arrow Connector 64"/>
          <p:cNvCxnSpPr>
            <a:stCxn id="10" idx="6"/>
            <a:endCxn id="12" idx="2"/>
          </p:cNvCxnSpPr>
          <p:nvPr/>
        </p:nvCxnSpPr>
        <p:spPr>
          <a:xfrm>
            <a:off x="1865644" y="2462315"/>
            <a:ext cx="1184274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41606" y="3161546"/>
            <a:ext cx="504473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Split</a:t>
            </a:r>
          </a:p>
        </p:txBody>
      </p:sp>
      <p:sp>
        <p:nvSpPr>
          <p:cNvPr id="76" name="Rectangle 75"/>
          <p:cNvSpPr/>
          <p:nvPr/>
        </p:nvSpPr>
        <p:spPr>
          <a:xfrm>
            <a:off x="241606" y="4241666"/>
            <a:ext cx="504473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Split</a:t>
            </a:r>
          </a:p>
        </p:txBody>
      </p:sp>
      <p:cxnSp>
        <p:nvCxnSpPr>
          <p:cNvPr id="102" name="Straight Arrow Connector 101"/>
          <p:cNvCxnSpPr/>
          <p:nvPr/>
        </p:nvCxnSpPr>
        <p:spPr>
          <a:xfrm>
            <a:off x="754872" y="4606668"/>
            <a:ext cx="287615" cy="0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1058600" y="3204289"/>
            <a:ext cx="820663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Map</a:t>
            </a:r>
          </a:p>
        </p:txBody>
      </p:sp>
      <p:sp>
        <p:nvSpPr>
          <p:cNvPr id="105" name="Oval 104"/>
          <p:cNvSpPr/>
          <p:nvPr/>
        </p:nvSpPr>
        <p:spPr>
          <a:xfrm>
            <a:off x="1067379" y="4284410"/>
            <a:ext cx="820663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Map</a:t>
            </a:r>
          </a:p>
        </p:txBody>
      </p:sp>
      <p:sp>
        <p:nvSpPr>
          <p:cNvPr id="106" name="Oval 105"/>
          <p:cNvSpPr/>
          <p:nvPr/>
        </p:nvSpPr>
        <p:spPr>
          <a:xfrm>
            <a:off x="3049918" y="4284410"/>
            <a:ext cx="1177479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Reduce</a:t>
            </a:r>
          </a:p>
        </p:txBody>
      </p:sp>
      <p:sp>
        <p:nvSpPr>
          <p:cNvPr id="108" name="Oval 107"/>
          <p:cNvSpPr/>
          <p:nvPr/>
        </p:nvSpPr>
        <p:spPr>
          <a:xfrm>
            <a:off x="3049918" y="3204289"/>
            <a:ext cx="1177479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Reduce</a:t>
            </a:r>
          </a:p>
        </p:txBody>
      </p:sp>
      <p:cxnSp>
        <p:nvCxnSpPr>
          <p:cNvPr id="119" name="Straight Arrow Connector 118"/>
          <p:cNvCxnSpPr>
            <a:stCxn id="10" idx="6"/>
            <a:endCxn id="108" idx="2"/>
          </p:cNvCxnSpPr>
          <p:nvPr/>
        </p:nvCxnSpPr>
        <p:spPr>
          <a:xfrm>
            <a:off x="1865644" y="2462315"/>
            <a:ext cx="1184274" cy="105927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10" idx="6"/>
            <a:endCxn id="106" idx="2"/>
          </p:cNvCxnSpPr>
          <p:nvPr/>
        </p:nvCxnSpPr>
        <p:spPr>
          <a:xfrm>
            <a:off x="1865644" y="2462315"/>
            <a:ext cx="1184274" cy="213939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04" idx="6"/>
            <a:endCxn id="12" idx="2"/>
          </p:cNvCxnSpPr>
          <p:nvPr/>
        </p:nvCxnSpPr>
        <p:spPr>
          <a:xfrm flipV="1">
            <a:off x="1879263" y="2462315"/>
            <a:ext cx="1170655" cy="1059270"/>
          </a:xfrm>
          <a:prstGeom prst="straightConnector1">
            <a:avLst/>
          </a:prstGeom>
          <a:ln w="25400">
            <a:solidFill>
              <a:schemeClr val="accent2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04" idx="6"/>
            <a:endCxn id="108" idx="2"/>
          </p:cNvCxnSpPr>
          <p:nvPr/>
        </p:nvCxnSpPr>
        <p:spPr>
          <a:xfrm>
            <a:off x="1879263" y="3521585"/>
            <a:ext cx="1170655" cy="0"/>
          </a:xfrm>
          <a:prstGeom prst="straightConnector1">
            <a:avLst/>
          </a:prstGeom>
          <a:ln w="25400">
            <a:solidFill>
              <a:schemeClr val="accent2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104" idx="6"/>
            <a:endCxn id="106" idx="2"/>
          </p:cNvCxnSpPr>
          <p:nvPr/>
        </p:nvCxnSpPr>
        <p:spPr>
          <a:xfrm>
            <a:off x="1879263" y="3521585"/>
            <a:ext cx="1170655" cy="1080121"/>
          </a:xfrm>
          <a:prstGeom prst="straightConnector1">
            <a:avLst/>
          </a:prstGeom>
          <a:ln w="25400">
            <a:solidFill>
              <a:schemeClr val="accent2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05" idx="6"/>
            <a:endCxn id="12" idx="2"/>
          </p:cNvCxnSpPr>
          <p:nvPr/>
        </p:nvCxnSpPr>
        <p:spPr>
          <a:xfrm flipV="1">
            <a:off x="1888042" y="2462315"/>
            <a:ext cx="1161876" cy="2139391"/>
          </a:xfrm>
          <a:prstGeom prst="straightConnector1">
            <a:avLst/>
          </a:prstGeom>
          <a:ln w="25400">
            <a:solidFill>
              <a:srgbClr val="0070C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105" idx="6"/>
            <a:endCxn id="108" idx="2"/>
          </p:cNvCxnSpPr>
          <p:nvPr/>
        </p:nvCxnSpPr>
        <p:spPr>
          <a:xfrm flipV="1">
            <a:off x="1888042" y="3521585"/>
            <a:ext cx="1161876" cy="1080121"/>
          </a:xfrm>
          <a:prstGeom prst="straightConnector1">
            <a:avLst/>
          </a:prstGeom>
          <a:ln w="25400">
            <a:solidFill>
              <a:srgbClr val="0070C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05" idx="6"/>
            <a:endCxn id="106" idx="2"/>
          </p:cNvCxnSpPr>
          <p:nvPr/>
        </p:nvCxnSpPr>
        <p:spPr>
          <a:xfrm>
            <a:off x="1888042" y="4601706"/>
            <a:ext cx="1161876" cy="0"/>
          </a:xfrm>
          <a:prstGeom prst="straightConnector1">
            <a:avLst/>
          </a:prstGeom>
          <a:ln w="25400">
            <a:solidFill>
              <a:srgbClr val="0070C0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/>
          <p:cNvSpPr/>
          <p:nvPr/>
        </p:nvSpPr>
        <p:spPr>
          <a:xfrm>
            <a:off x="4978697" y="2098194"/>
            <a:ext cx="504473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Split</a:t>
            </a:r>
          </a:p>
        </p:txBody>
      </p:sp>
      <p:sp>
        <p:nvSpPr>
          <p:cNvPr id="151" name="Oval 150"/>
          <p:cNvSpPr/>
          <p:nvPr/>
        </p:nvSpPr>
        <p:spPr>
          <a:xfrm>
            <a:off x="5782072" y="2145019"/>
            <a:ext cx="820663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Map</a:t>
            </a:r>
          </a:p>
        </p:txBody>
      </p:sp>
      <p:sp>
        <p:nvSpPr>
          <p:cNvPr id="152" name="Oval 151"/>
          <p:cNvSpPr/>
          <p:nvPr/>
        </p:nvSpPr>
        <p:spPr>
          <a:xfrm>
            <a:off x="7787009" y="2145019"/>
            <a:ext cx="1177479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Reduce</a:t>
            </a:r>
          </a:p>
        </p:txBody>
      </p:sp>
      <p:cxnSp>
        <p:nvCxnSpPr>
          <p:cNvPr id="153" name="Straight Arrow Connector 152"/>
          <p:cNvCxnSpPr>
            <a:endCxn id="164" idx="2"/>
          </p:cNvCxnSpPr>
          <p:nvPr/>
        </p:nvCxnSpPr>
        <p:spPr>
          <a:xfrm>
            <a:off x="5483170" y="2458234"/>
            <a:ext cx="312521" cy="1063351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/>
          <p:cNvCxnSpPr>
            <a:endCxn id="165" idx="2"/>
          </p:cNvCxnSpPr>
          <p:nvPr/>
        </p:nvCxnSpPr>
        <p:spPr>
          <a:xfrm>
            <a:off x="5491964" y="3521585"/>
            <a:ext cx="312506" cy="1080121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5678725" y="1068764"/>
            <a:ext cx="930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Map </a:t>
            </a:r>
          </a:p>
          <a:p>
            <a:pPr algn="ctr"/>
            <a:r>
              <a:rPr lang="en-US" dirty="0"/>
              <a:t>phase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6605764" y="1249905"/>
            <a:ext cx="1129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Shuffle </a:t>
            </a:r>
          </a:p>
          <a:p>
            <a:endParaRPr lang="en-US" dirty="0"/>
          </a:p>
        </p:txBody>
      </p:sp>
      <p:sp>
        <p:nvSpPr>
          <p:cNvPr id="159" name="TextBox 158"/>
          <p:cNvSpPr txBox="1"/>
          <p:nvPr/>
        </p:nvSpPr>
        <p:spPr>
          <a:xfrm>
            <a:off x="7804755" y="1052736"/>
            <a:ext cx="1107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Reduce</a:t>
            </a:r>
          </a:p>
          <a:p>
            <a:pPr algn="ctr"/>
            <a:r>
              <a:rPr lang="en-US" dirty="0"/>
              <a:t>phase</a:t>
            </a:r>
          </a:p>
        </p:txBody>
      </p:sp>
      <p:cxnSp>
        <p:nvCxnSpPr>
          <p:cNvPr id="160" name="Straight Arrow Connector 159"/>
          <p:cNvCxnSpPr>
            <a:stCxn id="157" idx="6"/>
            <a:endCxn id="159" idx="2"/>
          </p:cNvCxnSpPr>
          <p:nvPr/>
        </p:nvCxnSpPr>
        <p:spPr>
          <a:xfrm>
            <a:off x="6602735" y="2462315"/>
            <a:ext cx="1184274" cy="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/>
          <p:cNvSpPr/>
          <p:nvPr/>
        </p:nvSpPr>
        <p:spPr>
          <a:xfrm>
            <a:off x="4978697" y="3161546"/>
            <a:ext cx="504473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Split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4978697" y="4241666"/>
            <a:ext cx="504473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Split</a:t>
            </a:r>
          </a:p>
        </p:txBody>
      </p:sp>
      <p:cxnSp>
        <p:nvCxnSpPr>
          <p:cNvPr id="163" name="Straight Arrow Connector 162"/>
          <p:cNvCxnSpPr>
            <a:endCxn id="151" idx="2"/>
          </p:cNvCxnSpPr>
          <p:nvPr/>
        </p:nvCxnSpPr>
        <p:spPr>
          <a:xfrm flipV="1">
            <a:off x="5491963" y="2462315"/>
            <a:ext cx="290109" cy="2144353"/>
          </a:xfrm>
          <a:prstGeom prst="straightConnector1">
            <a:avLst/>
          </a:prstGeom>
          <a:ln w="508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Oval 163"/>
          <p:cNvSpPr/>
          <p:nvPr/>
        </p:nvSpPr>
        <p:spPr>
          <a:xfrm>
            <a:off x="5795691" y="3204289"/>
            <a:ext cx="820663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Map</a:t>
            </a:r>
          </a:p>
        </p:txBody>
      </p:sp>
      <p:sp>
        <p:nvSpPr>
          <p:cNvPr id="165" name="Oval 164"/>
          <p:cNvSpPr/>
          <p:nvPr/>
        </p:nvSpPr>
        <p:spPr>
          <a:xfrm>
            <a:off x="5804470" y="4284410"/>
            <a:ext cx="820663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Map</a:t>
            </a:r>
          </a:p>
        </p:txBody>
      </p:sp>
      <p:sp>
        <p:nvSpPr>
          <p:cNvPr id="166" name="Oval 165"/>
          <p:cNvSpPr/>
          <p:nvPr/>
        </p:nvSpPr>
        <p:spPr>
          <a:xfrm>
            <a:off x="7787009" y="4284410"/>
            <a:ext cx="1177479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Reduce</a:t>
            </a:r>
          </a:p>
        </p:txBody>
      </p:sp>
      <p:sp>
        <p:nvSpPr>
          <p:cNvPr id="167" name="Oval 166"/>
          <p:cNvSpPr/>
          <p:nvPr/>
        </p:nvSpPr>
        <p:spPr>
          <a:xfrm>
            <a:off x="7787009" y="3204289"/>
            <a:ext cx="1177479" cy="63459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Reduce</a:t>
            </a:r>
          </a:p>
        </p:txBody>
      </p:sp>
      <p:cxnSp>
        <p:nvCxnSpPr>
          <p:cNvPr id="168" name="Straight Arrow Connector 167"/>
          <p:cNvCxnSpPr>
            <a:stCxn id="157" idx="6"/>
          </p:cNvCxnSpPr>
          <p:nvPr/>
        </p:nvCxnSpPr>
        <p:spPr>
          <a:xfrm>
            <a:off x="6602735" y="2462315"/>
            <a:ext cx="1184274" cy="105927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57" idx="6"/>
          </p:cNvCxnSpPr>
          <p:nvPr/>
        </p:nvCxnSpPr>
        <p:spPr>
          <a:xfrm>
            <a:off x="6602735" y="2462315"/>
            <a:ext cx="1184274" cy="2139391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endCxn id="159" idx="2"/>
          </p:cNvCxnSpPr>
          <p:nvPr/>
        </p:nvCxnSpPr>
        <p:spPr>
          <a:xfrm flipV="1">
            <a:off x="6616354" y="2462315"/>
            <a:ext cx="1170655" cy="1059270"/>
          </a:xfrm>
          <a:prstGeom prst="straightConnector1">
            <a:avLst/>
          </a:prstGeom>
          <a:ln w="25400">
            <a:solidFill>
              <a:schemeClr val="accent2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/>
          <p:nvPr/>
        </p:nvCxnSpPr>
        <p:spPr>
          <a:xfrm>
            <a:off x="6616354" y="3521585"/>
            <a:ext cx="1170655" cy="0"/>
          </a:xfrm>
          <a:prstGeom prst="straightConnector1">
            <a:avLst/>
          </a:prstGeom>
          <a:ln w="25400">
            <a:solidFill>
              <a:schemeClr val="accent2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/>
          <p:nvPr/>
        </p:nvCxnSpPr>
        <p:spPr>
          <a:xfrm>
            <a:off x="6616354" y="3521585"/>
            <a:ext cx="1170655" cy="1080121"/>
          </a:xfrm>
          <a:prstGeom prst="straightConnector1">
            <a:avLst/>
          </a:prstGeom>
          <a:ln w="25400">
            <a:solidFill>
              <a:schemeClr val="accent2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endCxn id="159" idx="2"/>
          </p:cNvCxnSpPr>
          <p:nvPr/>
        </p:nvCxnSpPr>
        <p:spPr>
          <a:xfrm flipV="1">
            <a:off x="6625133" y="2462315"/>
            <a:ext cx="1161876" cy="2139391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V="1">
            <a:off x="6625133" y="3521585"/>
            <a:ext cx="1161876" cy="1080121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/>
          <p:nvPr/>
        </p:nvCxnSpPr>
        <p:spPr>
          <a:xfrm>
            <a:off x="6625133" y="4601706"/>
            <a:ext cx="1161876" cy="0"/>
          </a:xfrm>
          <a:prstGeom prst="straightConnector1">
            <a:avLst/>
          </a:prstGeom>
          <a:ln w="25400">
            <a:solidFill>
              <a:schemeClr val="accent1"/>
            </a:solidFill>
            <a:prstDash val="soli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Rounded Rectangle 180"/>
          <p:cNvSpPr/>
          <p:nvPr/>
        </p:nvSpPr>
        <p:spPr>
          <a:xfrm>
            <a:off x="4644008" y="3068960"/>
            <a:ext cx="4427984" cy="947235"/>
          </a:xfrm>
          <a:prstGeom prst="roundRect">
            <a:avLst/>
          </a:prstGeom>
          <a:noFill/>
          <a:ln w="53975" cmpd="dbl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ounded Rectangle 181"/>
          <p:cNvSpPr/>
          <p:nvPr/>
        </p:nvSpPr>
        <p:spPr>
          <a:xfrm>
            <a:off x="4644008" y="1988840"/>
            <a:ext cx="4427984" cy="947235"/>
          </a:xfrm>
          <a:prstGeom prst="roundRect">
            <a:avLst/>
          </a:prstGeom>
          <a:noFill/>
          <a:ln w="53975" cmpd="dbl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Rounded Rectangle 182"/>
          <p:cNvSpPr/>
          <p:nvPr/>
        </p:nvSpPr>
        <p:spPr>
          <a:xfrm>
            <a:off x="4644008" y="4150422"/>
            <a:ext cx="4427984" cy="947235"/>
          </a:xfrm>
          <a:prstGeom prst="roundRect">
            <a:avLst/>
          </a:prstGeom>
          <a:noFill/>
          <a:ln w="53975" cmpd="dbl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TextBox 190"/>
          <p:cNvSpPr txBox="1"/>
          <p:nvPr/>
        </p:nvSpPr>
        <p:spPr>
          <a:xfrm>
            <a:off x="1874100" y="1958127"/>
            <a:ext cx="1085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1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1874100" y="4667910"/>
            <a:ext cx="1085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Node 3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6588224" y="1985744"/>
            <a:ext cx="1085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 1</a:t>
            </a:r>
          </a:p>
        </p:txBody>
      </p:sp>
      <p:sp>
        <p:nvSpPr>
          <p:cNvPr id="194" name="TextBox 193"/>
          <p:cNvSpPr txBox="1"/>
          <p:nvPr/>
        </p:nvSpPr>
        <p:spPr>
          <a:xfrm>
            <a:off x="6588224" y="4695527"/>
            <a:ext cx="1085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Node 3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4537729" y="1079068"/>
            <a:ext cx="45719" cy="4222140"/>
          </a:xfrm>
          <a:prstGeom prst="rect">
            <a:avLst/>
          </a:prstGeom>
          <a:pattFill prst="horzBrick">
            <a:fgClr>
              <a:schemeClr val="bg2">
                <a:lumMod val="1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816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066801"/>
            <a:ext cx="8668072" cy="3730351"/>
          </a:xfrm>
        </p:spPr>
        <p:txBody>
          <a:bodyPr/>
          <a:lstStyle/>
          <a:p>
            <a:r>
              <a:rPr lang="en-US" dirty="0">
                <a:solidFill>
                  <a:srgbClr val="6F2529"/>
                </a:solidFill>
              </a:rPr>
              <a:t>Delay scheduler</a:t>
            </a:r>
            <a:r>
              <a:rPr lang="en-US" dirty="0"/>
              <a:t>: further promotes </a:t>
            </a:r>
            <a:r>
              <a:rPr lang="en-US" b="1" dirty="0"/>
              <a:t>data locality</a:t>
            </a:r>
          </a:p>
          <a:p>
            <a:pPr lvl="1"/>
            <a:r>
              <a:rPr lang="en-US" sz="2800" dirty="0"/>
              <a:t>Wait for some time until you decide </a:t>
            </a:r>
            <a:br>
              <a:rPr lang="en-US" sz="2800" dirty="0"/>
            </a:br>
            <a:r>
              <a:rPr lang="en-US" sz="2800" dirty="0"/>
              <a:t>to move data </a:t>
            </a:r>
          </a:p>
          <a:p>
            <a:pPr lvl="2"/>
            <a:r>
              <a:rPr lang="en-US" sz="2800" dirty="0"/>
              <a:t>to another node in the same rack</a:t>
            </a:r>
          </a:p>
          <a:p>
            <a:pPr lvl="2"/>
            <a:r>
              <a:rPr lang="en-US" sz="2800" dirty="0"/>
              <a:t>to a node in a different rack</a:t>
            </a:r>
          </a:p>
          <a:p>
            <a:pPr lvl="1"/>
            <a:endParaRPr lang="en-US" sz="2800" dirty="0"/>
          </a:p>
          <a:p>
            <a:pPr marL="57150" indent="0">
              <a:buNone/>
            </a:pP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" indent="0">
              <a:buNone/>
            </a:pPr>
            <a:endParaRPr lang="en-US" sz="2400" dirty="0">
              <a:latin typeface="Courier New" charset="0"/>
              <a:ea typeface="Courier New" charset="0"/>
              <a:cs typeface="Courier New" charset="0"/>
            </a:endParaRPr>
          </a:p>
          <a:p>
            <a:pPr marL="5715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If wait &lt; T1, only allow node-local tasks </a:t>
            </a:r>
          </a:p>
          <a:p>
            <a:pPr marL="5715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If T1 &lt; wait &lt; T2, also allow rack-local </a:t>
            </a:r>
          </a:p>
          <a:p>
            <a:pPr marL="5715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If wait &gt; T2, also allow different rack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4833" y="1988840"/>
            <a:ext cx="2309167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18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/>
          <p:nvPr/>
        </p:nvCxnSpPr>
        <p:spPr>
          <a:xfrm flipV="1">
            <a:off x="2915816" y="1412776"/>
            <a:ext cx="0" cy="2376264"/>
          </a:xfrm>
          <a:prstGeom prst="line">
            <a:avLst/>
          </a:prstGeom>
          <a:ln w="222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Without delay scheduling </a:t>
            </a:r>
            <a:r>
              <a:rPr lang="mr-IN" sz="4000" dirty="0"/>
              <a:t>–</a:t>
            </a:r>
            <a:r>
              <a:rPr lang="en-US" sz="4000" dirty="0"/>
              <a:t> map only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198515"/>
            <a:ext cx="8534400" cy="1398838"/>
          </a:xfrm>
        </p:spPr>
        <p:txBody>
          <a:bodyPr/>
          <a:lstStyle/>
          <a:p>
            <a:r>
              <a:rPr lang="en-US" dirty="0"/>
              <a:t>Move/copy data when node is busy</a:t>
            </a:r>
          </a:p>
          <a:p>
            <a:pPr lvl="1"/>
            <a:r>
              <a:rPr lang="en-US" dirty="0"/>
              <a:t>Copying delays </a:t>
            </a:r>
            <a:r>
              <a:rPr lang="en-US" b="1" dirty="0"/>
              <a:t>both</a:t>
            </a:r>
            <a:r>
              <a:rPr lang="en-US" dirty="0"/>
              <a:t> job 1 and job 2</a:t>
            </a:r>
          </a:p>
          <a:p>
            <a:pPr lvl="1"/>
            <a:r>
              <a:rPr lang="en-US" dirty="0"/>
              <a:t>Network usage, Node 4 also occupied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07504" y="1539265"/>
            <a:ext cx="1501824" cy="461664"/>
          </a:xfrm>
          <a:prstGeom prst="roundRect">
            <a:avLst/>
          </a:prstGeom>
          <a:noFill/>
          <a:ln w="53975" cmpd="dbl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9560" y="1539264"/>
            <a:ext cx="1139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7504" y="2103240"/>
            <a:ext cx="1501824" cy="461664"/>
          </a:xfrm>
          <a:prstGeom prst="roundRect">
            <a:avLst/>
          </a:prstGeom>
          <a:noFill/>
          <a:ln w="53975" cmpd="dbl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69560" y="2103239"/>
            <a:ext cx="1139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Node 2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7504" y="2679304"/>
            <a:ext cx="1507608" cy="461664"/>
          </a:xfrm>
          <a:prstGeom prst="roundRect">
            <a:avLst/>
          </a:prstGeom>
          <a:noFill/>
          <a:ln w="53975" cmpd="dbl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75344" y="2679303"/>
            <a:ext cx="1139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Node 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07504" y="3255368"/>
            <a:ext cx="1501824" cy="461664"/>
          </a:xfrm>
          <a:prstGeom prst="roundRect">
            <a:avLst/>
          </a:prstGeom>
          <a:noFill/>
          <a:ln w="53975" cmpd="dbl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69560" y="3255367"/>
            <a:ext cx="1139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Node 4</a:t>
            </a:r>
          </a:p>
        </p:txBody>
      </p:sp>
      <p:sp>
        <p:nvSpPr>
          <p:cNvPr id="19" name="Can 18"/>
          <p:cNvSpPr/>
          <p:nvPr/>
        </p:nvSpPr>
        <p:spPr>
          <a:xfrm>
            <a:off x="216888" y="1673821"/>
            <a:ext cx="252672" cy="1925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n 23"/>
          <p:cNvSpPr/>
          <p:nvPr/>
        </p:nvSpPr>
        <p:spPr>
          <a:xfrm>
            <a:off x="216888" y="2228338"/>
            <a:ext cx="252672" cy="1925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an 24"/>
          <p:cNvSpPr/>
          <p:nvPr/>
        </p:nvSpPr>
        <p:spPr>
          <a:xfrm>
            <a:off x="216888" y="2804402"/>
            <a:ext cx="252672" cy="1925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12243" y="3717032"/>
            <a:ext cx="698477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63038" y="2783310"/>
            <a:ext cx="2548922" cy="285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Node busy </a:t>
            </a:r>
            <a:r>
              <a:rPr lang="mr-IN" sz="2000" dirty="0"/>
              <a:t>–</a:t>
            </a:r>
            <a:r>
              <a:rPr lang="en-US" sz="2000" dirty="0"/>
              <a:t> Job 1</a:t>
            </a:r>
          </a:p>
        </p:txBody>
      </p:sp>
      <p:sp>
        <p:nvSpPr>
          <p:cNvPr id="33" name="Right Arrow 32"/>
          <p:cNvSpPr/>
          <p:nvPr/>
        </p:nvSpPr>
        <p:spPr>
          <a:xfrm rot="16200000">
            <a:off x="2417159" y="4370504"/>
            <a:ext cx="99731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 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915754" y="1572047"/>
            <a:ext cx="2088294" cy="285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Node busy </a:t>
            </a:r>
            <a:r>
              <a:rPr lang="mr-IN" sz="2000" dirty="0"/>
              <a:t>–</a:t>
            </a:r>
            <a:r>
              <a:rPr lang="en-US" sz="2000" dirty="0"/>
              <a:t> Job 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915816" y="2207246"/>
            <a:ext cx="2088294" cy="285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Node busy </a:t>
            </a:r>
            <a:r>
              <a:rPr lang="mr-IN" sz="2000" dirty="0"/>
              <a:t>–</a:t>
            </a:r>
            <a:r>
              <a:rPr lang="en-US" sz="2000" dirty="0"/>
              <a:t> Job 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238932" y="3343374"/>
            <a:ext cx="2088294" cy="285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Node busy </a:t>
            </a:r>
            <a:r>
              <a:rPr lang="mr-IN" sz="2000" dirty="0"/>
              <a:t>–</a:t>
            </a:r>
            <a:r>
              <a:rPr lang="en-US" sz="2000" dirty="0"/>
              <a:t> Job 2</a:t>
            </a:r>
          </a:p>
        </p:txBody>
      </p:sp>
      <p:sp>
        <p:nvSpPr>
          <p:cNvPr id="39" name="Can 38"/>
          <p:cNvSpPr/>
          <p:nvPr/>
        </p:nvSpPr>
        <p:spPr>
          <a:xfrm>
            <a:off x="2915816" y="3068960"/>
            <a:ext cx="252672" cy="1925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 rot="16200000">
            <a:off x="6809649" y="4348738"/>
            <a:ext cx="99731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Done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7380312" y="1412776"/>
            <a:ext cx="0" cy="2376264"/>
          </a:xfrm>
          <a:prstGeom prst="line">
            <a:avLst/>
          </a:prstGeom>
          <a:ln w="222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n 25"/>
          <p:cNvSpPr/>
          <p:nvPr/>
        </p:nvSpPr>
        <p:spPr>
          <a:xfrm>
            <a:off x="216888" y="3356992"/>
            <a:ext cx="252672" cy="1925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7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324 L 0.22257 0.0525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42" y="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26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/>
          <p:nvPr/>
        </p:nvCxnSpPr>
        <p:spPr>
          <a:xfrm flipV="1">
            <a:off x="2915816" y="1052736"/>
            <a:ext cx="0" cy="2376264"/>
          </a:xfrm>
          <a:prstGeom prst="line">
            <a:avLst/>
          </a:prstGeom>
          <a:ln w="222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With delay scheduling </a:t>
            </a:r>
            <a:r>
              <a:rPr lang="mr-IN" sz="4000" dirty="0"/>
              <a:t>–</a:t>
            </a:r>
            <a:r>
              <a:rPr lang="en-US" sz="4000" dirty="0"/>
              <a:t> map only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797152"/>
            <a:ext cx="8534400" cy="1584177"/>
          </a:xfrm>
        </p:spPr>
        <p:txBody>
          <a:bodyPr/>
          <a:lstStyle/>
          <a:p>
            <a:r>
              <a:rPr lang="en-US" dirty="0"/>
              <a:t>Wait </a:t>
            </a:r>
            <a:r>
              <a:rPr lang="en-US" dirty="0">
                <a:solidFill>
                  <a:srgbClr val="6F2529"/>
                </a:solidFill>
              </a:rPr>
              <a:t>for a bit </a:t>
            </a:r>
            <a:r>
              <a:rPr lang="en-US" dirty="0"/>
              <a:t>until node 3 is freed</a:t>
            </a:r>
          </a:p>
          <a:p>
            <a:pPr lvl="1"/>
            <a:r>
              <a:rPr lang="en-US" dirty="0"/>
              <a:t>Job 1 completes sooner, job 2 starts/completes sooner</a:t>
            </a:r>
          </a:p>
          <a:p>
            <a:pPr lvl="1"/>
            <a:r>
              <a:rPr lang="en-US" dirty="0"/>
              <a:t>No data moved for map phase</a:t>
            </a:r>
          </a:p>
          <a:p>
            <a:r>
              <a:rPr lang="en-US" dirty="0"/>
              <a:t>Challenge: how long to wait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07504" y="1179225"/>
            <a:ext cx="1501824" cy="461664"/>
          </a:xfrm>
          <a:prstGeom prst="roundRect">
            <a:avLst/>
          </a:prstGeom>
          <a:noFill/>
          <a:ln w="53975" cmpd="dbl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9560" y="1179224"/>
            <a:ext cx="1139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1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07504" y="1743200"/>
            <a:ext cx="1501824" cy="461664"/>
          </a:xfrm>
          <a:prstGeom prst="roundRect">
            <a:avLst/>
          </a:prstGeom>
          <a:noFill/>
          <a:ln w="53975" cmpd="dbl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69560" y="1743199"/>
            <a:ext cx="1139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Node 2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107504" y="2319264"/>
            <a:ext cx="1507608" cy="461664"/>
          </a:xfrm>
          <a:prstGeom prst="roundRect">
            <a:avLst/>
          </a:prstGeom>
          <a:noFill/>
          <a:ln w="53975" cmpd="dbl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75344" y="2319263"/>
            <a:ext cx="1139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Node 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07504" y="2895328"/>
            <a:ext cx="1501824" cy="461664"/>
          </a:xfrm>
          <a:prstGeom prst="roundRect">
            <a:avLst/>
          </a:prstGeom>
          <a:noFill/>
          <a:ln w="53975" cmpd="dbl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69560" y="2895327"/>
            <a:ext cx="1139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Node 4</a:t>
            </a:r>
          </a:p>
        </p:txBody>
      </p:sp>
      <p:sp>
        <p:nvSpPr>
          <p:cNvPr id="19" name="Can 18"/>
          <p:cNvSpPr/>
          <p:nvPr/>
        </p:nvSpPr>
        <p:spPr>
          <a:xfrm>
            <a:off x="216888" y="1313781"/>
            <a:ext cx="252672" cy="1925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n 23"/>
          <p:cNvSpPr/>
          <p:nvPr/>
        </p:nvSpPr>
        <p:spPr>
          <a:xfrm>
            <a:off x="216888" y="1868298"/>
            <a:ext cx="252672" cy="1925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an 24"/>
          <p:cNvSpPr/>
          <p:nvPr/>
        </p:nvSpPr>
        <p:spPr>
          <a:xfrm>
            <a:off x="216888" y="2444362"/>
            <a:ext cx="252672" cy="1925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1712243" y="3356992"/>
            <a:ext cx="698477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663038" y="2423270"/>
            <a:ext cx="1684826" cy="285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Busy </a:t>
            </a:r>
            <a:r>
              <a:rPr lang="mr-IN" sz="2000" dirty="0"/>
              <a:t>–</a:t>
            </a:r>
            <a:r>
              <a:rPr lang="en-US" sz="2000" dirty="0"/>
              <a:t> Job 1</a:t>
            </a:r>
          </a:p>
        </p:txBody>
      </p:sp>
      <p:sp>
        <p:nvSpPr>
          <p:cNvPr id="33" name="Right Arrow 32"/>
          <p:cNvSpPr/>
          <p:nvPr/>
        </p:nvSpPr>
        <p:spPr>
          <a:xfrm rot="16200000">
            <a:off x="2417159" y="4010464"/>
            <a:ext cx="99731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Job 2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915754" y="1212007"/>
            <a:ext cx="2088294" cy="285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Node busy </a:t>
            </a:r>
            <a:r>
              <a:rPr lang="mr-IN" sz="2000" dirty="0"/>
              <a:t>–</a:t>
            </a:r>
            <a:r>
              <a:rPr lang="en-US" sz="2000" dirty="0"/>
              <a:t> Job 2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915816" y="1847206"/>
            <a:ext cx="2088294" cy="285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Node busy </a:t>
            </a:r>
            <a:r>
              <a:rPr lang="mr-IN" sz="2000" dirty="0"/>
              <a:t>–</a:t>
            </a:r>
            <a:r>
              <a:rPr lang="en-US" sz="2000" dirty="0"/>
              <a:t> Job 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395790" y="2423270"/>
            <a:ext cx="2088294" cy="285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Node busy </a:t>
            </a:r>
            <a:r>
              <a:rPr lang="mr-IN" sz="2000" dirty="0"/>
              <a:t>–</a:t>
            </a:r>
            <a:r>
              <a:rPr lang="en-US" sz="2000" dirty="0"/>
              <a:t> Job 2</a:t>
            </a:r>
          </a:p>
        </p:txBody>
      </p:sp>
      <p:sp>
        <p:nvSpPr>
          <p:cNvPr id="40" name="Right Arrow 39"/>
          <p:cNvSpPr/>
          <p:nvPr/>
        </p:nvSpPr>
        <p:spPr>
          <a:xfrm rot="16200000">
            <a:off x="5081456" y="3977907"/>
            <a:ext cx="997312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Done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7380312" y="1052736"/>
            <a:ext cx="0" cy="2376264"/>
          </a:xfrm>
          <a:prstGeom prst="line">
            <a:avLst/>
          </a:prstGeom>
          <a:ln w="222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5508104" y="1052736"/>
            <a:ext cx="0" cy="2376264"/>
          </a:xfrm>
          <a:prstGeom prst="line">
            <a:avLst/>
          </a:prstGeom>
          <a:ln w="222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508104" y="2204864"/>
            <a:ext cx="1872208" cy="0"/>
          </a:xfrm>
          <a:prstGeom prst="straightConnector1">
            <a:avLst/>
          </a:prstGeom>
          <a:ln w="1016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580112" y="1628800"/>
            <a:ext cx="1794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Performance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gain</a:t>
            </a:r>
          </a:p>
        </p:txBody>
      </p:sp>
    </p:spTree>
    <p:extLst>
      <p:ext uri="{BB962C8B-B14F-4D97-AF65-F5344CB8AC3E}">
        <p14:creationId xmlns:p14="http://schemas.microsoft.com/office/powerpoint/2010/main" val="31641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6" grpId="0" animBg="1"/>
      <p:bldP spid="37" grpId="0" animBg="1"/>
      <p:bldP spid="38" grpId="0" animBg="1"/>
      <p:bldP spid="40" grpId="0" animBg="1"/>
      <p:bldP spid="30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Scheduling (3)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1"/>
            <a:ext cx="8147248" cy="3730351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Schedulers for multi-tenant platforms</a:t>
            </a:r>
          </a:p>
          <a:p>
            <a:r>
              <a:rPr lang="en-US" dirty="0">
                <a:solidFill>
                  <a:srgbClr val="6F2529"/>
                </a:solidFill>
              </a:rPr>
              <a:t>FIFO scheduler </a:t>
            </a:r>
            <a:r>
              <a:rPr lang="mr-IN" dirty="0"/>
              <a:t>–</a:t>
            </a:r>
            <a:r>
              <a:rPr lang="en-US" dirty="0"/>
              <a:t> naïve first approach</a:t>
            </a:r>
          </a:p>
          <a:p>
            <a:pPr lvl="1"/>
            <a:r>
              <a:rPr lang="en-US" sz="2800" dirty="0"/>
              <a:t>Hadoop early scheduler &amp; Spark’s standalone scheduler</a:t>
            </a:r>
          </a:p>
          <a:p>
            <a:pPr lvl="1"/>
            <a:r>
              <a:rPr lang="en-US" sz="2800" dirty="0"/>
              <a:t>Jobs are served First-in, first-out</a:t>
            </a:r>
          </a:p>
          <a:p>
            <a:pPr lvl="1"/>
            <a:r>
              <a:rPr lang="en-US" sz="2800" dirty="0"/>
              <a:t>Each job exploits all available nodes</a:t>
            </a:r>
            <a:endParaRPr lang="en-US" dirty="0"/>
          </a:p>
          <a:p>
            <a:r>
              <a:rPr lang="en-US" dirty="0">
                <a:solidFill>
                  <a:srgbClr val="6F2529"/>
                </a:solidFill>
              </a:rPr>
              <a:t>Fair scheduler</a:t>
            </a:r>
            <a:r>
              <a:rPr lang="en-US" dirty="0"/>
              <a:t>: fairness on resource usage</a:t>
            </a:r>
          </a:p>
          <a:p>
            <a:pPr lvl="1"/>
            <a:r>
              <a:rPr lang="en-US" dirty="0"/>
              <a:t>All jobs get ~ the same time</a:t>
            </a:r>
          </a:p>
          <a:p>
            <a:r>
              <a:rPr lang="en-US" dirty="0">
                <a:solidFill>
                  <a:srgbClr val="6F2529"/>
                </a:solidFill>
              </a:rPr>
              <a:t>Capacity scheduler</a:t>
            </a:r>
            <a:r>
              <a:rPr lang="en-US" dirty="0"/>
              <a:t>: fairness among users</a:t>
            </a:r>
          </a:p>
          <a:p>
            <a:pPr lvl="1"/>
            <a:r>
              <a:rPr lang="en-US" dirty="0"/>
              <a:t>All users get ~ the same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598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92162"/>
          </a:xfrm>
        </p:spPr>
        <p:txBody>
          <a:bodyPr/>
          <a:lstStyle/>
          <a:p>
            <a:r>
              <a:rPr lang="en-US" dirty="0"/>
              <a:t>Architectural choices of Hadoop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219200"/>
            <a:ext cx="7571184" cy="4906963"/>
          </a:xfrm>
        </p:spPr>
        <p:txBody>
          <a:bodyPr/>
          <a:lstStyle/>
          <a:p>
            <a:r>
              <a:rPr lang="en-US" dirty="0"/>
              <a:t>Storage layer</a:t>
            </a:r>
          </a:p>
          <a:p>
            <a:r>
              <a:rPr lang="en-US" dirty="0"/>
              <a:t>Programming model  &amp; exec. engine</a:t>
            </a:r>
          </a:p>
          <a:p>
            <a:r>
              <a:rPr lang="en-US" dirty="0"/>
              <a:t>Scheduling</a:t>
            </a:r>
          </a:p>
          <a:p>
            <a:r>
              <a:rPr lang="en-US" dirty="0"/>
              <a:t>Optimizations</a:t>
            </a:r>
          </a:p>
          <a:p>
            <a:pPr lvl="1"/>
            <a:r>
              <a:rPr lang="en-US" dirty="0"/>
              <a:t>Programming model</a:t>
            </a:r>
          </a:p>
          <a:p>
            <a:pPr lvl="1"/>
            <a:r>
              <a:rPr lang="en-US" dirty="0"/>
              <a:t>Execution engine</a:t>
            </a:r>
          </a:p>
          <a:p>
            <a:r>
              <a:rPr lang="en-US" dirty="0"/>
              <a:t>Fault tolerance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87424" y="2996952"/>
            <a:ext cx="784176" cy="504056"/>
          </a:xfrm>
          <a:prstGeom prst="rightArrow">
            <a:avLst/>
          </a:prstGeom>
          <a:solidFill>
            <a:srgbClr val="6F25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370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model optimizations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HadoopToSQL</a:t>
            </a:r>
            <a:r>
              <a:rPr lang="en-US" dirty="0"/>
              <a:t>: Static code analysis </a:t>
            </a:r>
            <a:r>
              <a:rPr lang="en-US" dirty="0">
                <a:sym typeface="Wingdings"/>
              </a:rPr>
              <a:t>to identify declarative constructs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 more 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optimization</a:t>
            </a:r>
            <a:br>
              <a:rPr lang="en-US" dirty="0">
                <a:sym typeface="Wingdings"/>
              </a:rPr>
            </a:br>
            <a:r>
              <a:rPr lang="en-US" dirty="0">
                <a:sym typeface="Wingdings"/>
              </a:rPr>
              <a:t>opportunities!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47864" y="2452965"/>
            <a:ext cx="594491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function map(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LogEntry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lvl="1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emit pair &lt;LogEntry.Country,+1&gt;</a:t>
            </a:r>
          </a:p>
          <a:p>
            <a:endParaRPr lang="en-US" sz="20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function reduce(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Country,list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(values))</a:t>
            </a:r>
          </a:p>
          <a:p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count=0</a:t>
            </a:r>
          </a:p>
          <a:p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for each value in list(values)</a:t>
            </a:r>
          </a:p>
          <a:p>
            <a:pPr lvl="1"/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	count+=value</a:t>
            </a:r>
          </a:p>
          <a:p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	emit pair&lt;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country,count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539552" y="5916342"/>
            <a:ext cx="86044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1F497D"/>
                </a:solidFill>
                <a:latin typeface="Courier New" charset="0"/>
                <a:ea typeface="Courier New" charset="0"/>
                <a:cs typeface="Courier New" charset="0"/>
              </a:rPr>
              <a:t>SELECT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Country, Count(*) </a:t>
            </a:r>
            <a:r>
              <a:rPr lang="en-US" sz="2000" dirty="0">
                <a:solidFill>
                  <a:srgbClr val="1F497D"/>
                </a:solidFill>
                <a:latin typeface="Courier New" charset="0"/>
                <a:ea typeface="Courier New" charset="0"/>
                <a:cs typeface="Courier New" charset="0"/>
              </a:rPr>
              <a:t>FROM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 err="1">
                <a:latin typeface="Courier New" charset="0"/>
                <a:ea typeface="Courier New" charset="0"/>
                <a:cs typeface="Courier New" charset="0"/>
              </a:rPr>
              <a:t>LogEntry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000" dirty="0">
                <a:solidFill>
                  <a:srgbClr val="1F497D"/>
                </a:solidFill>
                <a:latin typeface="Courier New" charset="0"/>
                <a:ea typeface="Courier New" charset="0"/>
                <a:cs typeface="Courier New" charset="0"/>
              </a:rPr>
              <a:t>GROUP BY </a:t>
            </a:r>
            <a:r>
              <a:rPr lang="en-US" sz="2000" dirty="0">
                <a:latin typeface="Courier New" charset="0"/>
                <a:ea typeface="Courier New" charset="0"/>
                <a:cs typeface="Courier New" charset="0"/>
              </a:rPr>
              <a:t>Country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5237820" y="5254980"/>
            <a:ext cx="1944216" cy="6222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275856" y="2336550"/>
            <a:ext cx="5868144" cy="289803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517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92162"/>
          </a:xfrm>
        </p:spPr>
        <p:txBody>
          <a:bodyPr/>
          <a:lstStyle/>
          <a:p>
            <a:r>
              <a:rPr lang="en-US" dirty="0"/>
              <a:t>Programming model optimizations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219200"/>
            <a:ext cx="8964488" cy="5306144"/>
          </a:xfrm>
        </p:spPr>
        <p:txBody>
          <a:bodyPr/>
          <a:lstStyle/>
          <a:p>
            <a:r>
              <a:rPr lang="en-US" dirty="0" err="1">
                <a:sym typeface="Wingdings"/>
              </a:rPr>
              <a:t>DryadLINQ</a:t>
            </a:r>
            <a:r>
              <a:rPr lang="en-US" dirty="0">
                <a:sym typeface="Wingdings"/>
              </a:rPr>
              <a:t>: Annotations to discover decomposable UDFs  eager aggregation, less network, less CPU</a:t>
            </a:r>
          </a:p>
          <a:p>
            <a:pPr lvl="1"/>
            <a:r>
              <a:rPr lang="en-US" sz="2800" dirty="0">
                <a:solidFill>
                  <a:srgbClr val="6F2529"/>
                </a:solidFill>
                <a:sym typeface="Wingdings"/>
              </a:rPr>
              <a:t>Associative-decomposable function</a:t>
            </a:r>
            <a:r>
              <a:rPr lang="en-US" sz="2800" dirty="0">
                <a:sym typeface="Wingdings"/>
              </a:rPr>
              <a:t>: Function H can be expressed as a composition of two functions I and C, such that:</a:t>
            </a:r>
          </a:p>
          <a:p>
            <a:pPr lvl="2"/>
            <a:endParaRPr lang="is-IS" sz="2400" dirty="0">
              <a:latin typeface="Courier New" charset="0"/>
              <a:ea typeface="Courier New" charset="0"/>
              <a:cs typeface="Courier New" charset="0"/>
            </a:endParaRPr>
          </a:p>
          <a:p>
            <a:pPr lvl="2"/>
            <a:r>
              <a:rPr lang="is-IS" sz="2400" dirty="0">
                <a:latin typeface="Courier New" charset="0"/>
                <a:ea typeface="Courier New" charset="0"/>
                <a:cs typeface="Courier New" charset="0"/>
              </a:rPr>
              <a:t>H(x1⊕x2) =C(I(x1⊕x2)) =C(I(x1)⊕I(x2))</a:t>
            </a:r>
            <a:endParaRPr lang="en-US" sz="2400" dirty="0">
              <a:sym typeface="Wingdings"/>
            </a:endParaRPr>
          </a:p>
          <a:p>
            <a:pPr lvl="2"/>
            <a:r>
              <a:rPr lang="en-US" sz="2400" dirty="0">
                <a:sym typeface="Wingdings"/>
              </a:rPr>
              <a:t>I is commutative: </a:t>
            </a:r>
            <a:r>
              <a:rPr lang="is-IS" sz="2400" dirty="0">
                <a:latin typeface="Courier New" charset="0"/>
                <a:ea typeface="Courier New" charset="0"/>
                <a:cs typeface="Courier New" charset="0"/>
              </a:rPr>
              <a:t>I(x1 ⊕ x2) = I(x2 ⊕ x1)</a:t>
            </a:r>
            <a:endParaRPr lang="en-US" sz="2400" dirty="0">
              <a:latin typeface="Courier New" charset="0"/>
              <a:ea typeface="Courier New" charset="0"/>
              <a:cs typeface="Courier New" charset="0"/>
              <a:sym typeface="Wingdings"/>
            </a:endParaRPr>
          </a:p>
          <a:p>
            <a:pPr lvl="2"/>
            <a:r>
              <a:rPr lang="en-US" sz="2400" dirty="0">
                <a:sym typeface="Wingdings"/>
              </a:rPr>
              <a:t>C is commutative &amp; associative</a:t>
            </a:r>
            <a:br>
              <a:rPr lang="en-US" sz="2400" dirty="0">
                <a:sym typeface="Wingdings"/>
              </a:rPr>
            </a:br>
            <a:r>
              <a:rPr lang="is-IS" sz="2400" dirty="0">
                <a:latin typeface="Courier New" charset="0"/>
                <a:ea typeface="Courier New" charset="0"/>
                <a:cs typeface="Courier New" charset="0"/>
              </a:rPr>
              <a:t>C(x1 ⊕ x2) = C(x2 ⊕ x1)</a:t>
            </a:r>
            <a:r>
              <a:rPr lang="en-US" sz="2400" dirty="0">
                <a:sym typeface="Wingdings"/>
              </a:rPr>
              <a:t> &amp; </a:t>
            </a:r>
            <a:br>
              <a:rPr lang="en-US" sz="2400" dirty="0">
                <a:latin typeface="Courier New" charset="0"/>
                <a:ea typeface="Courier New" charset="0"/>
                <a:cs typeface="Courier New" charset="0"/>
                <a:sym typeface="Wingdings"/>
              </a:rPr>
            </a:br>
            <a:r>
              <a:rPr lang="is-IS" sz="2400" dirty="0">
                <a:latin typeface="Courier New" charset="0"/>
                <a:ea typeface="Courier New" charset="0"/>
                <a:cs typeface="Courier New" charset="0"/>
              </a:rPr>
              <a:t>C(x1 ⊕ C(x2 ⊕ x3)) = C(C(x1 ⊕ x2)⊕x3))</a:t>
            </a:r>
            <a:endParaRPr lang="en-US" sz="240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326D6D-A3E4-6142-9620-FD803C70A6F6}"/>
              </a:ext>
            </a:extLst>
          </p:cNvPr>
          <p:cNvSpPr txBox="1"/>
          <p:nvPr/>
        </p:nvSpPr>
        <p:spPr>
          <a:xfrm>
            <a:off x="3923928" y="3717032"/>
            <a:ext cx="2454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⊕:</a:t>
            </a:r>
            <a:r>
              <a:rPr lang="en-US" dirty="0"/>
              <a:t>concatenation</a:t>
            </a:r>
          </a:p>
          <a:p>
            <a:r>
              <a:rPr lang="is-IS" dirty="0">
                <a:latin typeface="Courier New" charset="0"/>
                <a:ea typeface="Courier New" charset="0"/>
                <a:cs typeface="Courier New" charset="0"/>
              </a:rPr>
              <a:t>x1,x2:</a:t>
            </a:r>
            <a:r>
              <a:rPr lang="en-US" dirty="0"/>
              <a:t>subsets</a:t>
            </a:r>
          </a:p>
        </p:txBody>
      </p:sp>
    </p:spTree>
    <p:extLst>
      <p:ext uri="{BB962C8B-B14F-4D97-AF65-F5344CB8AC3E}">
        <p14:creationId xmlns:p14="http://schemas.microsoft.com/office/powerpoint/2010/main" val="102183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5406"/>
    </mc:Choice>
    <mc:Fallback xmlns="">
      <p:transition spd="slow" advTm="54540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73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Footer Placeholder 4">
            <a:extLst>
              <a:ext uri="{FF2B5EF4-FFF2-40B4-BE49-F238E27FC236}">
                <a16:creationId xmlns:a16="http://schemas.microsoft.com/office/drawing/2014/main" id="{5FB219FC-C846-164C-B56C-69922CD66BB6}"/>
              </a:ext>
            </a:extLst>
          </p:cNvPr>
          <p:cNvSpPr txBox="1">
            <a:spLocks noGrp="1"/>
          </p:cNvSpPr>
          <p:nvPr/>
        </p:nvSpPr>
        <p:spPr bwMode="auto">
          <a:xfrm>
            <a:off x="2555776" y="6248400"/>
            <a:ext cx="4454624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2800" dirty="0"/>
              <a:t>UW EECS 584, Fall 2011</a:t>
            </a:r>
          </a:p>
        </p:txBody>
      </p:sp>
      <p:sp>
        <p:nvSpPr>
          <p:cNvPr id="51204" name="Slide Number Placeholder 5">
            <a:extLst>
              <a:ext uri="{FF2B5EF4-FFF2-40B4-BE49-F238E27FC236}">
                <a16:creationId xmlns:a16="http://schemas.microsoft.com/office/drawing/2014/main" id="{E2FB4CE8-B360-B745-811A-957F1BA96B3E}"/>
              </a:ext>
            </a:extLst>
          </p:cNvPr>
          <p:cNvSpPr txBox="1">
            <a:spLocks noGrp="1"/>
          </p:cNvSpPr>
          <p:nvPr/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fld id="{814C7A54-FCBB-6A47-B4D5-4F6E1C10DDA7}" type="slidenum">
              <a:rPr lang="en-US" altLang="en-US" sz="1400"/>
              <a:pPr algn="r" eaLnBrk="1" hangingPunct="1">
                <a:spcBef>
                  <a:spcPct val="50000"/>
                </a:spcBef>
              </a:pPr>
              <a:t>6</a:t>
            </a:fld>
            <a:endParaRPr lang="en-US" altLang="en-US" sz="1400" dirty="0"/>
          </a:p>
        </p:txBody>
      </p:sp>
      <p:sp>
        <p:nvSpPr>
          <p:cNvPr id="51205" name="Rectangle 2">
            <a:extLst>
              <a:ext uri="{FF2B5EF4-FFF2-40B4-BE49-F238E27FC236}">
                <a16:creationId xmlns:a16="http://schemas.microsoft.com/office/drawing/2014/main" id="{738F6267-0392-E14B-AAD5-B2EBA44D150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90264" y="692696"/>
            <a:ext cx="8458200" cy="792162"/>
          </a:xfrm>
        </p:spPr>
        <p:txBody>
          <a:bodyPr/>
          <a:lstStyle/>
          <a:p>
            <a:pPr eaLnBrk="1" hangingPunct="1"/>
            <a:r>
              <a:rPr lang="en-US" altLang="en-US" sz="4000" dirty="0"/>
              <a:t>The Gamma Parallel Database Machine</a:t>
            </a:r>
            <a:br>
              <a:rPr lang="en-US" altLang="en-US" sz="4000" dirty="0"/>
            </a:br>
            <a:r>
              <a:rPr lang="en-US" altLang="en-US" sz="4000" dirty="0"/>
              <a:t>(DeWitt, UW Madison)</a:t>
            </a:r>
          </a:p>
        </p:txBody>
      </p:sp>
      <p:sp>
        <p:nvSpPr>
          <p:cNvPr id="51206" name="Rectangle 3">
            <a:extLst>
              <a:ext uri="{FF2B5EF4-FFF2-40B4-BE49-F238E27FC236}">
                <a16:creationId xmlns:a16="http://schemas.microsoft.com/office/drawing/2014/main" id="{E9770C9D-F766-024E-B5A1-5B7DC9B61D8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844824"/>
            <a:ext cx="8229600" cy="4281339"/>
          </a:xfrm>
        </p:spPr>
        <p:txBody>
          <a:bodyPr/>
          <a:lstStyle/>
          <a:p>
            <a:pPr lvl="2" eaLnBrk="1" hangingPunct="1"/>
            <a:r>
              <a:rPr lang="en-US" altLang="en-US" sz="2800" dirty="0"/>
              <a:t>Motivation </a:t>
            </a:r>
          </a:p>
          <a:p>
            <a:pPr lvl="2" eaLnBrk="1" hangingPunct="1"/>
            <a:r>
              <a:rPr lang="en-US" altLang="en-US" sz="2800" dirty="0"/>
              <a:t>Physical System Designs</a:t>
            </a:r>
          </a:p>
          <a:p>
            <a:pPr lvl="2" eaLnBrk="1" hangingPunct="1"/>
            <a:r>
              <a:rPr lang="en-US" altLang="en-US" sz="2800" b="1" dirty="0">
                <a:solidFill>
                  <a:schemeClr val="tx2"/>
                </a:solidFill>
              </a:rPr>
              <a:t>Data Clustering</a:t>
            </a:r>
          </a:p>
          <a:p>
            <a:pPr lvl="2" eaLnBrk="1" hangingPunct="1"/>
            <a:r>
              <a:rPr lang="en-US" altLang="en-US" sz="2800" dirty="0"/>
              <a:t>Failure Management</a:t>
            </a:r>
          </a:p>
          <a:p>
            <a:pPr lvl="2" eaLnBrk="1" hangingPunct="1"/>
            <a:r>
              <a:rPr lang="en-US" altLang="en-US" sz="2800" dirty="0"/>
              <a:t>Query Processing</a:t>
            </a:r>
          </a:p>
          <a:p>
            <a:pPr lvl="2" eaLnBrk="1" hangingPunct="1"/>
            <a:r>
              <a:rPr lang="en-US" altLang="en-US" sz="2800" dirty="0"/>
              <a:t>Evaluation and Results</a:t>
            </a:r>
          </a:p>
          <a:p>
            <a:pPr lvl="2" eaLnBrk="1" hangingPunct="1"/>
            <a:r>
              <a:rPr lang="en-US" altLang="en-US" sz="2800" dirty="0"/>
              <a:t>Bonus : Current Progress, Hadoop, </a:t>
            </a:r>
            <a:r>
              <a:rPr lang="en-US" altLang="en-US" sz="2800" dirty="0" err="1"/>
              <a:t>Clustera</a:t>
            </a:r>
            <a:r>
              <a:rPr lang="en-US" alt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96442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Decomposable UDFs in </a:t>
            </a:r>
            <a:r>
              <a:rPr lang="en-US" dirty="0" err="1"/>
              <a:t>DryadLINQ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928" y="1039625"/>
            <a:ext cx="3921472" cy="5375121"/>
          </a:xfrm>
          <a:prstGeom prst="rect">
            <a:avLst/>
          </a:prstGeom>
        </p:spPr>
      </p:pic>
      <p:sp>
        <p:nvSpPr>
          <p:cNvPr id="56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4536728" cy="4906963"/>
          </a:xfrm>
        </p:spPr>
        <p:txBody>
          <a:bodyPr/>
          <a:lstStyle/>
          <a:p>
            <a:r>
              <a:rPr lang="en-US" sz="2800" dirty="0">
                <a:sym typeface="Wingdings"/>
              </a:rPr>
              <a:t>Associative-decomposable functions</a:t>
            </a:r>
          </a:p>
          <a:p>
            <a:pPr lvl="1"/>
            <a:r>
              <a:rPr lang="en-US" sz="2800" dirty="0">
                <a:sym typeface="Wingdings"/>
              </a:rPr>
              <a:t>initial reduction at each node</a:t>
            </a:r>
          </a:p>
          <a:p>
            <a:pPr lvl="1"/>
            <a:r>
              <a:rPr lang="en-US" sz="2800" dirty="0">
                <a:sym typeface="Wingdings"/>
              </a:rPr>
              <a:t>combine</a:t>
            </a:r>
          </a:p>
          <a:p>
            <a:pPr lvl="1"/>
            <a:r>
              <a:rPr lang="en-US" sz="2800" dirty="0">
                <a:sym typeface="Wingdings"/>
              </a:rPr>
              <a:t>final reduction</a:t>
            </a:r>
          </a:p>
          <a:p>
            <a:endParaRPr lang="en-US" sz="2800" dirty="0">
              <a:sym typeface="Wingdings"/>
            </a:endParaRPr>
          </a:p>
          <a:p>
            <a:r>
              <a:rPr lang="en-US" sz="2800" dirty="0">
                <a:sym typeface="Wingdings"/>
              </a:rPr>
              <a:t>Eager aggregation</a:t>
            </a:r>
          </a:p>
          <a:p>
            <a:r>
              <a:rPr lang="en-US" sz="2800" dirty="0">
                <a:sym typeface="Wingdings"/>
              </a:rPr>
              <a:t>Less network</a:t>
            </a:r>
          </a:p>
          <a:p>
            <a:r>
              <a:rPr lang="en-US" sz="2800" dirty="0">
                <a:sym typeface="Wingdings"/>
              </a:rPr>
              <a:t>Less CPU</a:t>
            </a:r>
          </a:p>
          <a:p>
            <a:endParaRPr lang="en-US" sz="2800" dirty="0">
              <a:sym typeface="Wingding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0" y="5877272"/>
            <a:ext cx="9132602" cy="980728"/>
          </a:xfrm>
          <a:prstGeom prst="roundRect">
            <a:avLst>
              <a:gd name="adj" fmla="val 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/>
            <a:r>
              <a:rPr lang="en-US" sz="2800" dirty="0"/>
              <a:t>Can you rewrite the MR code of slide 38</a:t>
            </a:r>
            <a:br>
              <a:rPr lang="en-US" sz="2800" dirty="0"/>
            </a:br>
            <a:r>
              <a:rPr lang="en-US" sz="2800" dirty="0"/>
              <a:t>such that it becomes decomposable?</a:t>
            </a:r>
          </a:p>
        </p:txBody>
      </p:sp>
    </p:spTree>
    <p:extLst>
      <p:ext uri="{BB962C8B-B14F-4D97-AF65-F5344CB8AC3E}">
        <p14:creationId xmlns:p14="http://schemas.microsoft.com/office/powerpoint/2010/main" val="168358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engine optimizations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locality</a:t>
            </a:r>
          </a:p>
          <a:p>
            <a:pPr lvl="1"/>
            <a:r>
              <a:rPr lang="en-US" dirty="0"/>
              <a:t>Data shipping cost typically dominates</a:t>
            </a:r>
          </a:p>
          <a:p>
            <a:pPr lvl="1"/>
            <a:r>
              <a:rPr lang="en-US" dirty="0"/>
              <a:t>Move computation to data</a:t>
            </a:r>
          </a:p>
          <a:p>
            <a:endParaRPr lang="en-US" dirty="0"/>
          </a:p>
          <a:p>
            <a:r>
              <a:rPr lang="en-US" dirty="0"/>
              <a:t>Run-time/dynamic optimizations</a:t>
            </a:r>
          </a:p>
          <a:p>
            <a:pPr lvl="1"/>
            <a:r>
              <a:rPr lang="en-US" dirty="0"/>
              <a:t>Dynamically change number of mappers/reducers</a:t>
            </a:r>
          </a:p>
          <a:p>
            <a:pPr lvl="2"/>
            <a:r>
              <a:rPr lang="en-US" sz="2400" dirty="0"/>
              <a:t>Increase mappers at beginning of job</a:t>
            </a:r>
          </a:p>
          <a:p>
            <a:pPr lvl="2"/>
            <a:r>
              <a:rPr lang="en-US" sz="2400" dirty="0"/>
              <a:t>Increase reducers at end of the job</a:t>
            </a:r>
          </a:p>
          <a:p>
            <a:pPr lvl="1"/>
            <a:r>
              <a:rPr lang="en-US" dirty="0"/>
              <a:t>Load balancing </a:t>
            </a:r>
            <a:r>
              <a:rPr lang="mr-IN" dirty="0"/>
              <a:t>–</a:t>
            </a:r>
            <a:r>
              <a:rPr lang="en-US" dirty="0"/>
              <a:t> carefully choose replica</a:t>
            </a:r>
          </a:p>
          <a:p>
            <a:pPr lvl="1"/>
            <a:r>
              <a:rPr lang="en-US" dirty="0"/>
              <a:t>Dryad: Change layout to enable partial aggregation and reduce network traffic between racks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8642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Execution engine optimizations (2)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219201"/>
            <a:ext cx="8812088" cy="1549669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sz="2800" dirty="0"/>
              <a:t>Handling of stragglers</a:t>
            </a:r>
          </a:p>
          <a:p>
            <a:pPr lvl="1"/>
            <a:r>
              <a:rPr lang="en-US" dirty="0"/>
              <a:t>Hardware heterogeneity, data skew, multi-tenancy, failures, 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Speculative execution </a:t>
            </a:r>
            <a:r>
              <a:rPr lang="mr-IN" dirty="0"/>
              <a:t>–</a:t>
            </a:r>
            <a:r>
              <a:rPr lang="en-US" dirty="0"/>
              <a:t> execute </a:t>
            </a:r>
            <a:r>
              <a:rPr lang="en-US" dirty="0">
                <a:solidFill>
                  <a:srgbClr val="6F2529"/>
                </a:solidFill>
              </a:rPr>
              <a:t>redundant</a:t>
            </a:r>
            <a:r>
              <a:rPr lang="en-US" dirty="0"/>
              <a:t> copies of the task on idle nodes </a:t>
            </a:r>
            <a:r>
              <a:rPr lang="en-US" dirty="0">
                <a:sym typeface="Wingdings"/>
              </a:rPr>
              <a:t> get the one that completes first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62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7882033" y="3833321"/>
            <a:ext cx="0" cy="2376264"/>
          </a:xfrm>
          <a:prstGeom prst="line">
            <a:avLst/>
          </a:prstGeom>
          <a:ln w="222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251582" y="3972282"/>
            <a:ext cx="1501824" cy="461664"/>
          </a:xfrm>
          <a:prstGeom prst="roundRect">
            <a:avLst/>
          </a:prstGeom>
          <a:noFill/>
          <a:ln w="53975" cmpd="dbl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3638" y="3972281"/>
            <a:ext cx="1139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 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51582" y="4536257"/>
            <a:ext cx="1501824" cy="461664"/>
          </a:xfrm>
          <a:prstGeom prst="roundRect">
            <a:avLst/>
          </a:prstGeom>
          <a:noFill/>
          <a:ln w="53975" cmpd="dbl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13638" y="4536256"/>
            <a:ext cx="1139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Node 2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51582" y="5112321"/>
            <a:ext cx="1507608" cy="461664"/>
          </a:xfrm>
          <a:prstGeom prst="roundRect">
            <a:avLst/>
          </a:prstGeom>
          <a:noFill/>
          <a:ln w="53975" cmpd="dbl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19422" y="5112320"/>
            <a:ext cx="1139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Node 3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51582" y="5688385"/>
            <a:ext cx="1501824" cy="461664"/>
          </a:xfrm>
          <a:prstGeom prst="roundRect">
            <a:avLst/>
          </a:prstGeom>
          <a:noFill/>
          <a:ln w="53975" cmpd="dbl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13638" y="5688384"/>
            <a:ext cx="1139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Node 4</a:t>
            </a:r>
          </a:p>
        </p:txBody>
      </p:sp>
      <p:sp>
        <p:nvSpPr>
          <p:cNvPr id="14" name="Can 13"/>
          <p:cNvSpPr/>
          <p:nvPr/>
        </p:nvSpPr>
        <p:spPr>
          <a:xfrm>
            <a:off x="360966" y="4106838"/>
            <a:ext cx="252672" cy="1925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n 14"/>
          <p:cNvSpPr/>
          <p:nvPr/>
        </p:nvSpPr>
        <p:spPr>
          <a:xfrm>
            <a:off x="360966" y="4661355"/>
            <a:ext cx="252672" cy="1925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>
            <a:off x="360966" y="5252674"/>
            <a:ext cx="252672" cy="1925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1856321" y="6150049"/>
            <a:ext cx="6984776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974696" y="4064199"/>
            <a:ext cx="1805216" cy="285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job 1.A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4081276" y="3868961"/>
            <a:ext cx="0" cy="2376264"/>
          </a:xfrm>
          <a:prstGeom prst="line">
            <a:avLst/>
          </a:prstGeom>
          <a:ln w="222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520821" y="3868961"/>
            <a:ext cx="0" cy="2376264"/>
          </a:xfrm>
          <a:prstGeom prst="line">
            <a:avLst/>
          </a:prstGeom>
          <a:ln w="2222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806842" y="4299388"/>
            <a:ext cx="1872208" cy="0"/>
          </a:xfrm>
          <a:prstGeom prst="straightConnector1">
            <a:avLst/>
          </a:prstGeom>
          <a:ln w="101600">
            <a:solidFill>
              <a:srgbClr val="7030A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652120" y="3672681"/>
            <a:ext cx="1986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Performance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gain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974697" y="4614805"/>
            <a:ext cx="1445176" cy="285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job 1.B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976163" y="5203200"/>
            <a:ext cx="5872108" cy="285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job 1.C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086759" y="5783763"/>
            <a:ext cx="1421346" cy="285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job 1.C’</a:t>
            </a:r>
            <a:endParaRPr lang="en-US" sz="2000" baseline="-25000" dirty="0"/>
          </a:p>
        </p:txBody>
      </p:sp>
      <p:sp>
        <p:nvSpPr>
          <p:cNvPr id="34" name="Rectangle 33"/>
          <p:cNvSpPr/>
          <p:nvPr/>
        </p:nvSpPr>
        <p:spPr>
          <a:xfrm>
            <a:off x="3133986" y="3829209"/>
            <a:ext cx="418437" cy="2423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3454022" y="3829209"/>
            <a:ext cx="418437" cy="2423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774058" y="3814025"/>
            <a:ext cx="418437" cy="2423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094094" y="3829209"/>
            <a:ext cx="418437" cy="2423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414130" y="3814025"/>
            <a:ext cx="418437" cy="2423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734166" y="3829209"/>
            <a:ext cx="418437" cy="2423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054202" y="3829209"/>
            <a:ext cx="418437" cy="2423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374238" y="3829209"/>
            <a:ext cx="418437" cy="24232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724128" y="3742902"/>
            <a:ext cx="2687114" cy="2502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5260285" y="4825862"/>
            <a:ext cx="607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X</a:t>
            </a:r>
          </a:p>
        </p:txBody>
      </p:sp>
      <p:sp>
        <p:nvSpPr>
          <p:cNvPr id="33" name="Rounded Rectangular Callout 32"/>
          <p:cNvSpPr/>
          <p:nvPr/>
        </p:nvSpPr>
        <p:spPr>
          <a:xfrm>
            <a:off x="4257310" y="2527098"/>
            <a:ext cx="2546937" cy="1015032"/>
          </a:xfrm>
          <a:prstGeom prst="wedgeRoundRectCallout">
            <a:avLst>
              <a:gd name="adj1" fmla="val -57201"/>
              <a:gd name="adj2" fmla="val 791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Something</a:t>
            </a:r>
          </a:p>
          <a:p>
            <a:pPr algn="ctr"/>
            <a:r>
              <a:rPr lang="en-US" dirty="0"/>
              <a:t>wrong with </a:t>
            </a:r>
          </a:p>
          <a:p>
            <a:pPr algn="ctr"/>
            <a:r>
              <a:rPr lang="en-US" dirty="0"/>
              <a:t>node 3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-19391" y="5884660"/>
            <a:ext cx="9132602" cy="980728"/>
          </a:xfrm>
          <a:prstGeom prst="roundRect">
            <a:avLst>
              <a:gd name="adj" fmla="val 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1" algn="ctr"/>
            <a:r>
              <a:rPr lang="en-US" sz="3600" dirty="0"/>
              <a:t>Does speculative execution always help?</a:t>
            </a:r>
          </a:p>
        </p:txBody>
      </p:sp>
    </p:spTree>
    <p:extLst>
      <p:ext uri="{BB962C8B-B14F-4D97-AF65-F5344CB8AC3E}">
        <p14:creationId xmlns:p14="http://schemas.microsoft.com/office/powerpoint/2010/main" val="36723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3" grpId="0" animBg="1"/>
      <p:bldP spid="74" grpId="0"/>
      <p:bldP spid="33" grpId="0" animBg="1"/>
      <p:bldP spid="3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choices of Big Data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5616" y="1219200"/>
            <a:ext cx="7571184" cy="4906963"/>
          </a:xfrm>
        </p:spPr>
        <p:txBody>
          <a:bodyPr/>
          <a:lstStyle/>
          <a:p>
            <a:r>
              <a:rPr lang="en-US" dirty="0"/>
              <a:t>Storage layer</a:t>
            </a:r>
          </a:p>
          <a:p>
            <a:r>
              <a:rPr lang="en-US" dirty="0"/>
              <a:t>Programming model  &amp; exec. engine</a:t>
            </a:r>
          </a:p>
          <a:p>
            <a:r>
              <a:rPr lang="en-US" dirty="0"/>
              <a:t>Scheduling</a:t>
            </a:r>
          </a:p>
          <a:p>
            <a:r>
              <a:rPr lang="en-US" dirty="0"/>
              <a:t>Optimizations</a:t>
            </a:r>
          </a:p>
          <a:p>
            <a:r>
              <a:rPr lang="en-US" dirty="0"/>
              <a:t>Fault tolerance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187424" y="3573016"/>
            <a:ext cx="784176" cy="504056"/>
          </a:xfrm>
          <a:prstGeom prst="rightArrow">
            <a:avLst/>
          </a:prstGeom>
          <a:solidFill>
            <a:srgbClr val="6F25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382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tolerance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363272" cy="5378151"/>
          </a:xfrm>
        </p:spPr>
        <p:txBody>
          <a:bodyPr/>
          <a:lstStyle/>
          <a:p>
            <a:r>
              <a:rPr lang="en-US" sz="2800" dirty="0"/>
              <a:t>Hardware/software failures are </a:t>
            </a:r>
            <a:r>
              <a:rPr lang="en-US" sz="2800" dirty="0">
                <a:solidFill>
                  <a:srgbClr val="6F2529"/>
                </a:solidFill>
              </a:rPr>
              <a:t>the rule</a:t>
            </a:r>
          </a:p>
          <a:p>
            <a:pPr lvl="1"/>
            <a:r>
              <a:rPr lang="en-US" sz="2800" dirty="0"/>
              <a:t>Heterogeneous hardware</a:t>
            </a:r>
          </a:p>
          <a:p>
            <a:pPr lvl="1"/>
            <a:r>
              <a:rPr lang="en-US" sz="2800" dirty="0"/>
              <a:t>Can be low-end, cheap, unstable</a:t>
            </a:r>
          </a:p>
          <a:p>
            <a:pPr lvl="1"/>
            <a:r>
              <a:rPr lang="en-US" sz="2800" dirty="0"/>
              <a:t>Network size can be in the order of thousands</a:t>
            </a:r>
          </a:p>
          <a:p>
            <a:pPr lvl="1"/>
            <a:r>
              <a:rPr lang="en-US" sz="2800" dirty="0"/>
              <a:t>Data skew</a:t>
            </a:r>
          </a:p>
          <a:p>
            <a:pPr lvl="1"/>
            <a:r>
              <a:rPr lang="en-US" sz="2800" dirty="0"/>
              <a:t>Bugs!</a:t>
            </a:r>
          </a:p>
          <a:p>
            <a:r>
              <a:rPr lang="en-US" sz="2800" dirty="0"/>
              <a:t>Requirements</a:t>
            </a:r>
          </a:p>
          <a:p>
            <a:pPr lvl="1"/>
            <a:r>
              <a:rPr lang="en-US" sz="2800" dirty="0">
                <a:solidFill>
                  <a:srgbClr val="6F2529"/>
                </a:solidFill>
              </a:rPr>
              <a:t>Data safety</a:t>
            </a:r>
          </a:p>
          <a:p>
            <a:pPr lvl="1"/>
            <a:r>
              <a:rPr lang="en-US" sz="2800" dirty="0">
                <a:solidFill>
                  <a:srgbClr val="6F2529"/>
                </a:solidFill>
              </a:rPr>
              <a:t>Job recovery</a:t>
            </a:r>
          </a:p>
          <a:p>
            <a:pPr lvl="2"/>
            <a:r>
              <a:rPr lang="en-US" sz="2400" dirty="0"/>
              <a:t>Minimize effort </a:t>
            </a:r>
            <a:r>
              <a:rPr lang="mr-IN" sz="2400" dirty="0"/>
              <a:t>–</a:t>
            </a:r>
            <a:r>
              <a:rPr lang="en-US" sz="2400" dirty="0"/>
              <a:t> </a:t>
            </a:r>
            <a:r>
              <a:rPr lang="en-US" sz="2400" dirty="0" err="1"/>
              <a:t>recompute</a:t>
            </a:r>
            <a:r>
              <a:rPr lang="en-US" sz="2400" dirty="0"/>
              <a:t> as less as possible</a:t>
            </a:r>
          </a:p>
          <a:p>
            <a:pPr lvl="2"/>
            <a:r>
              <a:rPr lang="en-US" sz="2400" dirty="0"/>
              <a:t>Mask failures </a:t>
            </a:r>
            <a:r>
              <a:rPr lang="mr-IN" sz="2400" dirty="0"/>
              <a:t>–</a:t>
            </a:r>
            <a:r>
              <a:rPr lang="en-US" sz="2400" dirty="0"/>
              <a:t> do not delay the user!</a:t>
            </a:r>
            <a:endParaRPr lang="en-US" sz="1400" dirty="0">
              <a:solidFill>
                <a:srgbClr val="6F252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001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safety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63272" cy="5378151"/>
          </a:xfrm>
        </p:spPr>
        <p:txBody>
          <a:bodyPr/>
          <a:lstStyle/>
          <a:p>
            <a:r>
              <a:rPr lang="en-US" sz="3600" dirty="0"/>
              <a:t>Data replication</a:t>
            </a:r>
          </a:p>
          <a:p>
            <a:pPr lvl="1"/>
            <a:r>
              <a:rPr lang="en-US" sz="3200" dirty="0"/>
              <a:t>Full copies</a:t>
            </a:r>
          </a:p>
          <a:p>
            <a:pPr lvl="1"/>
            <a:r>
              <a:rPr lang="en-US" sz="3200" dirty="0"/>
              <a:t>Copy data splits</a:t>
            </a:r>
          </a:p>
          <a:p>
            <a:pPr lvl="2"/>
            <a:r>
              <a:rPr lang="en-US" sz="3200" dirty="0"/>
              <a:t>In the same rack </a:t>
            </a:r>
          </a:p>
          <a:p>
            <a:pPr lvl="2"/>
            <a:r>
              <a:rPr lang="en-US" sz="3200" dirty="0"/>
              <a:t>In different racks</a:t>
            </a:r>
          </a:p>
          <a:p>
            <a:pPr lvl="1"/>
            <a:r>
              <a:rPr lang="en-US" sz="3200" dirty="0"/>
              <a:t>Controlled degree of replication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5036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792162"/>
          </a:xfrm>
        </p:spPr>
        <p:txBody>
          <a:bodyPr/>
          <a:lstStyle/>
          <a:p>
            <a:r>
              <a:rPr lang="en-US" dirty="0"/>
              <a:t>Job recovery in MapReduce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08720"/>
            <a:ext cx="9036496" cy="1777752"/>
          </a:xfrm>
        </p:spPr>
        <p:txBody>
          <a:bodyPr/>
          <a:lstStyle/>
          <a:p>
            <a:r>
              <a:rPr lang="en-US" sz="3600" dirty="0"/>
              <a:t>Intermediary results saved in </a:t>
            </a:r>
            <a:r>
              <a:rPr lang="en-US" sz="3600" dirty="0">
                <a:solidFill>
                  <a:srgbClr val="6F2529"/>
                </a:solidFill>
              </a:rPr>
              <a:t>replicated </a:t>
            </a:r>
            <a:r>
              <a:rPr lang="en-US" sz="3600" dirty="0"/>
              <a:t>files!</a:t>
            </a:r>
          </a:p>
          <a:p>
            <a:r>
              <a:rPr lang="en-US" sz="3600" dirty="0" err="1"/>
              <a:t>Recompute</a:t>
            </a:r>
            <a:r>
              <a:rPr lang="en-US" sz="3600" dirty="0"/>
              <a:t> the failed maps or reduces, only on the splits that failed!</a:t>
            </a:r>
          </a:p>
          <a:p>
            <a:endParaRPr lang="en-US" sz="2600" dirty="0">
              <a:solidFill>
                <a:srgbClr val="6F252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480" y="2996953"/>
            <a:ext cx="6408712" cy="36516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99792" y="3887010"/>
            <a:ext cx="5838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69386" y="5226297"/>
            <a:ext cx="5838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X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04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/>
      <p:bldP spid="7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2DE1822-AB5B-3943-9E19-7C01F126A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material - </a:t>
            </a:r>
            <a:r>
              <a:rPr lang="en-US" dirty="0" err="1"/>
              <a:t>Scepticism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A3538A-11F7-7D47-8EE8-09B1BA8AC0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93FA8-603B-4249-B02A-AE0AA527C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497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FC760-E3BF-C049-8F2F-B365877B2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92162"/>
          </a:xfrm>
        </p:spPr>
        <p:txBody>
          <a:bodyPr/>
          <a:lstStyle/>
          <a:p>
            <a:r>
              <a:rPr lang="en-US" dirty="0"/>
              <a:t>MapReduce: A major step backwards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066D4-BD28-DD44-A718-7337ACF34E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68" y="1484784"/>
            <a:ext cx="8003232" cy="464137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Dimensions to examine</a:t>
            </a:r>
          </a:p>
          <a:p>
            <a:r>
              <a:rPr lang="en-US" dirty="0"/>
              <a:t>Programming paradigm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Novelty</a:t>
            </a:r>
          </a:p>
          <a:p>
            <a:r>
              <a:rPr lang="en-US" dirty="0"/>
              <a:t>Features</a:t>
            </a:r>
          </a:p>
          <a:p>
            <a:r>
              <a:rPr lang="en-US" dirty="0"/>
              <a:t>Compatibility</a:t>
            </a:r>
          </a:p>
          <a:p>
            <a:endParaRPr lang="en-US" dirty="0"/>
          </a:p>
          <a:p>
            <a:pPr marL="0" indent="0" algn="r">
              <a:buNone/>
            </a:pPr>
            <a:r>
              <a:rPr lang="en-US" sz="2400" dirty="0"/>
              <a:t>Blog post by D. DeWitt and M. </a:t>
            </a:r>
            <a:r>
              <a:rPr lang="en-US" sz="2400" dirty="0" err="1"/>
              <a:t>Stonebraker</a:t>
            </a:r>
            <a:r>
              <a:rPr lang="en-US" sz="2400" dirty="0"/>
              <a:t>, 17 Jan. 2008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7B079-750C-064C-BA27-017000231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064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2CD3B-9AA4-FF4A-A40D-B368EA99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paradigm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F529A-4FA6-A14A-A5DD-DEFD0AA50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MapReduce does not support:</a:t>
            </a:r>
          </a:p>
          <a:p>
            <a:r>
              <a:rPr lang="en-US" dirty="0"/>
              <a:t>Data schema</a:t>
            </a:r>
          </a:p>
          <a:p>
            <a:pPr lvl="1"/>
            <a:r>
              <a:rPr lang="en-US" sz="2800" dirty="0"/>
              <a:t>Best way to protect the data</a:t>
            </a:r>
            <a:endParaRPr lang="en-US" sz="2000" dirty="0"/>
          </a:p>
          <a:p>
            <a:r>
              <a:rPr lang="en-US" dirty="0"/>
              <a:t>Separation of schemas from application</a:t>
            </a:r>
          </a:p>
          <a:p>
            <a:pPr lvl="1"/>
            <a:r>
              <a:rPr lang="en-US" sz="2800" dirty="0"/>
              <a:t>MR developer extracts structure by examining the code</a:t>
            </a:r>
          </a:p>
          <a:p>
            <a:pPr lvl="1"/>
            <a:r>
              <a:rPr lang="en-US" sz="2800" dirty="0"/>
              <a:t>No system catalogue</a:t>
            </a:r>
            <a:endParaRPr lang="en-US" sz="2000" dirty="0"/>
          </a:p>
          <a:p>
            <a:r>
              <a:rPr lang="en-US" dirty="0"/>
              <a:t>High-level access languages</a:t>
            </a:r>
          </a:p>
          <a:p>
            <a:pPr lvl="1"/>
            <a:r>
              <a:rPr lang="en-US" sz="2800" dirty="0"/>
              <a:t>Offer ease of use &amp; optimization opportunities</a:t>
            </a:r>
          </a:p>
          <a:p>
            <a:pPr lvl="1"/>
            <a:r>
              <a:rPr lang="en-US" sz="2800" dirty="0"/>
              <a:t>The SQL-</a:t>
            </a:r>
            <a:r>
              <a:rPr lang="en-US" sz="2800" dirty="0" err="1"/>
              <a:t>Codasyl</a:t>
            </a:r>
            <a:r>
              <a:rPr lang="en-US" sz="2800" dirty="0"/>
              <a:t> debate revisited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C1688-749D-5B40-84BE-C215BD3CC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820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73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AEC19479-D503-D94C-A9FB-9C2723DBAD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 Shared Data        Declustering</a:t>
            </a:r>
          </a:p>
        </p:txBody>
      </p:sp>
      <p:sp>
        <p:nvSpPr>
          <p:cNvPr id="9220" name="AutoShape 4">
            <a:extLst>
              <a:ext uri="{FF2B5EF4-FFF2-40B4-BE49-F238E27FC236}">
                <a16:creationId xmlns:a16="http://schemas.microsoft.com/office/drawing/2014/main" id="{CF9C7785-3F27-2B4F-BAF8-02C9A73873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914400"/>
            <a:ext cx="457200" cy="304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50564" name="AutoShape 4">
            <a:extLst>
              <a:ext uri="{FF2B5EF4-FFF2-40B4-BE49-F238E27FC236}">
                <a16:creationId xmlns:a16="http://schemas.microsoft.com/office/drawing/2014/main" id="{DFC3A3AC-122B-D043-8F8D-ED0A38B49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5194300"/>
            <a:ext cx="2349500" cy="1154113"/>
          </a:xfrm>
          <a:prstGeom prst="can">
            <a:avLst>
              <a:gd name="adj" fmla="val 25000"/>
            </a:avLst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450567" name="AutoShape 7">
            <a:extLst>
              <a:ext uri="{FF2B5EF4-FFF2-40B4-BE49-F238E27FC236}">
                <a16:creationId xmlns:a16="http://schemas.microsoft.com/office/drawing/2014/main" id="{66FC640A-3B78-0046-9E57-E1868A084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5181600"/>
            <a:ext cx="2349500" cy="1154113"/>
          </a:xfrm>
          <a:prstGeom prst="can">
            <a:avLst>
              <a:gd name="adj" fmla="val 25000"/>
            </a:avLst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450568" name="AutoShape 8">
            <a:extLst>
              <a:ext uri="{FF2B5EF4-FFF2-40B4-BE49-F238E27FC236}">
                <a16:creationId xmlns:a16="http://schemas.microsoft.com/office/drawing/2014/main" id="{78F4DD4D-6DD6-E446-AB3B-A3C7D3CAC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6700" y="5181600"/>
            <a:ext cx="2349500" cy="1154113"/>
          </a:xfrm>
          <a:prstGeom prst="can">
            <a:avLst>
              <a:gd name="adj" fmla="val 25000"/>
            </a:avLst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450569" name="Text Box 9">
            <a:extLst>
              <a:ext uri="{FF2B5EF4-FFF2-40B4-BE49-F238E27FC236}">
                <a16:creationId xmlns:a16="http://schemas.microsoft.com/office/drawing/2014/main" id="{C04689D7-6B50-BA47-83B2-4C19708601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6248400"/>
            <a:ext cx="2198687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Physical View</a:t>
            </a:r>
          </a:p>
        </p:txBody>
      </p:sp>
      <p:graphicFrame>
        <p:nvGraphicFramePr>
          <p:cNvPr id="9262" name="Group 46">
            <a:extLst>
              <a:ext uri="{FF2B5EF4-FFF2-40B4-BE49-F238E27FC236}">
                <a16:creationId xmlns:a16="http://schemas.microsoft.com/office/drawing/2014/main" id="{1FAA0F5D-89CC-0141-BFC7-60418016CF11}"/>
              </a:ext>
            </a:extLst>
          </p:cNvPr>
          <p:cNvGraphicFramePr>
            <a:graphicFrameLocks noGrp="1"/>
          </p:cNvGraphicFramePr>
          <p:nvPr/>
        </p:nvGraphicFramePr>
        <p:xfrm>
          <a:off x="3289300" y="2165350"/>
          <a:ext cx="2711450" cy="2194560"/>
        </p:xfrm>
        <a:graphic>
          <a:graphicData uri="http://schemas.openxmlformats.org/drawingml/2006/table">
            <a:tbl>
              <a:tblPr/>
              <a:tblGrid>
                <a:gridCol w="1003300">
                  <a:extLst>
                    <a:ext uri="{9D8B030D-6E8A-4147-A177-3AD203B41FA5}">
                      <a16:colId xmlns:a16="http://schemas.microsoft.com/office/drawing/2014/main" val="1383994563"/>
                    </a:ext>
                  </a:extLst>
                </a:gridCol>
                <a:gridCol w="803275">
                  <a:extLst>
                    <a:ext uri="{9D8B030D-6E8A-4147-A177-3AD203B41FA5}">
                      <a16:colId xmlns:a16="http://schemas.microsoft.com/office/drawing/2014/main" val="2605281933"/>
                    </a:ext>
                  </a:extLst>
                </a:gridCol>
                <a:gridCol w="904875">
                  <a:extLst>
                    <a:ext uri="{9D8B030D-6E8A-4147-A177-3AD203B41FA5}">
                      <a16:colId xmlns:a16="http://schemas.microsoft.com/office/drawing/2014/main" val="2487090344"/>
                    </a:ext>
                  </a:extLst>
                </a:gridCol>
              </a:tblGrid>
              <a:tr h="314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Bob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4033991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Shideh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35K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0631216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Ted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60K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921783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Kevin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120K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9350321"/>
                  </a:ext>
                </a:extLst>
              </a:tr>
              <a:tr h="3127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Angela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55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140K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3227343"/>
                  </a:ext>
                </a:extLst>
              </a:tr>
              <a:tr h="3143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Mike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45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C0C0C0"/>
                            </a:outerShdw>
                          </a:effectLst>
                          <a:latin typeface="Arial" panose="020B0604020202020204" pitchFamily="34" charset="0"/>
                          <a:ea typeface="ＭＳ Ｐゴシック" panose="020B0600070205080204" pitchFamily="34" charset="-128"/>
                        </a:rPr>
                        <a:t>90K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4378833"/>
                  </a:ext>
                </a:extLst>
              </a:tr>
            </a:tbl>
          </a:graphicData>
        </a:graphic>
      </p:graphicFrame>
      <p:sp>
        <p:nvSpPr>
          <p:cNvPr id="450608" name="Line 48">
            <a:extLst>
              <a:ext uri="{FF2B5EF4-FFF2-40B4-BE49-F238E27FC236}">
                <a16:creationId xmlns:a16="http://schemas.microsoft.com/office/drawing/2014/main" id="{3BB58529-E3A6-7F42-AC5F-AEAB035A603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8200" y="4330700"/>
            <a:ext cx="0" cy="10033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450609" name="Freeform 49">
            <a:extLst>
              <a:ext uri="{FF2B5EF4-FFF2-40B4-BE49-F238E27FC236}">
                <a16:creationId xmlns:a16="http://schemas.microsoft.com/office/drawing/2014/main" id="{CDAB7501-9B89-A645-ADA8-AD386BD29F8E}"/>
              </a:ext>
            </a:extLst>
          </p:cNvPr>
          <p:cNvSpPr>
            <a:spLocks/>
          </p:cNvSpPr>
          <p:nvPr/>
        </p:nvSpPr>
        <p:spPr bwMode="auto">
          <a:xfrm>
            <a:off x="1320800" y="4330700"/>
            <a:ext cx="3354388" cy="1003300"/>
          </a:xfrm>
          <a:custGeom>
            <a:avLst/>
            <a:gdLst/>
            <a:ahLst/>
            <a:cxnLst>
              <a:cxn ang="0">
                <a:pos x="2088" y="0"/>
              </a:cxn>
              <a:cxn ang="0">
                <a:pos x="2016" y="152"/>
              </a:cxn>
              <a:cxn ang="0">
                <a:pos x="1504" y="384"/>
              </a:cxn>
              <a:cxn ang="0">
                <a:pos x="352" y="400"/>
              </a:cxn>
              <a:cxn ang="0">
                <a:pos x="0" y="632"/>
              </a:cxn>
            </a:cxnLst>
            <a:rect l="0" t="0" r="r" b="b"/>
            <a:pathLst>
              <a:path w="2113" h="632">
                <a:moveTo>
                  <a:pt x="2088" y="0"/>
                </a:moveTo>
                <a:cubicBezTo>
                  <a:pt x="2100" y="44"/>
                  <a:pt x="2113" y="88"/>
                  <a:pt x="2016" y="152"/>
                </a:cubicBezTo>
                <a:cubicBezTo>
                  <a:pt x="1919" y="216"/>
                  <a:pt x="1781" y="343"/>
                  <a:pt x="1504" y="384"/>
                </a:cubicBezTo>
                <a:cubicBezTo>
                  <a:pt x="1227" y="425"/>
                  <a:pt x="603" y="359"/>
                  <a:pt x="352" y="400"/>
                </a:cubicBezTo>
                <a:cubicBezTo>
                  <a:pt x="101" y="441"/>
                  <a:pt x="50" y="536"/>
                  <a:pt x="0" y="632"/>
                </a:cubicBezTo>
              </a:path>
            </a:pathLst>
          </a:custGeom>
          <a:noFill/>
          <a:ln w="28575" cap="flat" cmpd="sng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450610" name="Freeform 50">
            <a:extLst>
              <a:ext uri="{FF2B5EF4-FFF2-40B4-BE49-F238E27FC236}">
                <a16:creationId xmlns:a16="http://schemas.microsoft.com/office/drawing/2014/main" id="{76652203-72F0-3D47-B2F3-4B6F426BDAA6}"/>
              </a:ext>
            </a:extLst>
          </p:cNvPr>
          <p:cNvSpPr>
            <a:spLocks/>
          </p:cNvSpPr>
          <p:nvPr/>
        </p:nvSpPr>
        <p:spPr bwMode="auto">
          <a:xfrm flipH="1">
            <a:off x="4622800" y="4330700"/>
            <a:ext cx="3354388" cy="1003300"/>
          </a:xfrm>
          <a:custGeom>
            <a:avLst/>
            <a:gdLst/>
            <a:ahLst/>
            <a:cxnLst>
              <a:cxn ang="0">
                <a:pos x="2088" y="0"/>
              </a:cxn>
              <a:cxn ang="0">
                <a:pos x="2016" y="152"/>
              </a:cxn>
              <a:cxn ang="0">
                <a:pos x="1504" y="384"/>
              </a:cxn>
              <a:cxn ang="0">
                <a:pos x="352" y="400"/>
              </a:cxn>
              <a:cxn ang="0">
                <a:pos x="0" y="632"/>
              </a:cxn>
            </a:cxnLst>
            <a:rect l="0" t="0" r="r" b="b"/>
            <a:pathLst>
              <a:path w="2113" h="632">
                <a:moveTo>
                  <a:pt x="2088" y="0"/>
                </a:moveTo>
                <a:cubicBezTo>
                  <a:pt x="2100" y="44"/>
                  <a:pt x="2113" y="88"/>
                  <a:pt x="2016" y="152"/>
                </a:cubicBezTo>
                <a:cubicBezTo>
                  <a:pt x="1919" y="216"/>
                  <a:pt x="1781" y="343"/>
                  <a:pt x="1504" y="384"/>
                </a:cubicBezTo>
                <a:cubicBezTo>
                  <a:pt x="1227" y="425"/>
                  <a:pt x="603" y="359"/>
                  <a:pt x="352" y="400"/>
                </a:cubicBezTo>
                <a:cubicBezTo>
                  <a:pt x="101" y="441"/>
                  <a:pt x="50" y="536"/>
                  <a:pt x="0" y="632"/>
                </a:cubicBezTo>
              </a:path>
            </a:pathLst>
          </a:custGeom>
          <a:noFill/>
          <a:ln w="28575" cap="flat" cmpd="sng">
            <a:solidFill>
              <a:schemeClr val="tx2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pPr algn="ctr" eaLnBrk="1" hangingPunct="1">
              <a:defRPr/>
            </a:pPr>
            <a:endParaRPr 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+mn-ea"/>
            </a:endParaRPr>
          </a:p>
        </p:txBody>
      </p:sp>
      <p:sp>
        <p:nvSpPr>
          <p:cNvPr id="450611" name="Text Box 51">
            <a:extLst>
              <a:ext uri="{FF2B5EF4-FFF2-40B4-BE49-F238E27FC236}">
                <a16:creationId xmlns:a16="http://schemas.microsoft.com/office/drawing/2014/main" id="{8866E0DE-A6B8-F34B-AACF-894D6F35A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4638" y="2455863"/>
            <a:ext cx="2027237" cy="45720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Logical View</a:t>
            </a:r>
          </a:p>
        </p:txBody>
      </p:sp>
      <p:sp>
        <p:nvSpPr>
          <p:cNvPr id="450613" name="Text Box 53">
            <a:extLst>
              <a:ext uri="{FF2B5EF4-FFF2-40B4-BE49-F238E27FC236}">
                <a16:creationId xmlns:a16="http://schemas.microsoft.com/office/drawing/2014/main" id="{E6488090-7BE7-1045-944A-0A35F074A8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6775" y="1841500"/>
            <a:ext cx="781050" cy="3667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name</a:t>
            </a:r>
          </a:p>
        </p:txBody>
      </p:sp>
      <p:sp>
        <p:nvSpPr>
          <p:cNvPr id="450614" name="Text Box 54">
            <a:extLst>
              <a:ext uri="{FF2B5EF4-FFF2-40B4-BE49-F238E27FC236}">
                <a16:creationId xmlns:a16="http://schemas.microsoft.com/office/drawing/2014/main" id="{14D9FF8C-C570-A34B-8019-3FC87CD9F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4675" y="1841500"/>
            <a:ext cx="577850" cy="3667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age</a:t>
            </a:r>
          </a:p>
        </p:txBody>
      </p:sp>
      <p:sp>
        <p:nvSpPr>
          <p:cNvPr id="450615" name="Text Box 55">
            <a:extLst>
              <a:ext uri="{FF2B5EF4-FFF2-40B4-BE49-F238E27FC236}">
                <a16:creationId xmlns:a16="http://schemas.microsoft.com/office/drawing/2014/main" id="{F3D754FA-42CB-7541-9DDA-35E04F2B4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4125" y="1828800"/>
            <a:ext cx="844550" cy="366713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b="1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+mn-ea"/>
              </a:rPr>
              <a:t>salary</a:t>
            </a:r>
          </a:p>
        </p:txBody>
      </p:sp>
    </p:spTree>
    <p:extLst>
      <p:ext uri="{BB962C8B-B14F-4D97-AF65-F5344CB8AC3E}">
        <p14:creationId xmlns:p14="http://schemas.microsoft.com/office/powerpoint/2010/main" val="37524918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2CD3B-9AA4-FF4A-A40D-B368EA99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F529A-4FA6-A14A-A5DD-DEFD0AA50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502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MapReduce is poorly implemented</a:t>
            </a:r>
          </a:p>
          <a:p>
            <a:r>
              <a:rPr lang="en-US" dirty="0"/>
              <a:t>Lacks fundamental big data capabilities</a:t>
            </a:r>
          </a:p>
          <a:p>
            <a:pPr lvl="1"/>
            <a:r>
              <a:rPr lang="en-US" sz="2800" dirty="0"/>
              <a:t>Brute-force vs indexes</a:t>
            </a:r>
          </a:p>
          <a:p>
            <a:pPr lvl="1"/>
            <a:r>
              <a:rPr lang="en-US" sz="2800" dirty="0"/>
              <a:t>Optimizer</a:t>
            </a:r>
          </a:p>
          <a:p>
            <a:r>
              <a:rPr lang="en-US" dirty="0"/>
              <a:t>Data skew kills parallelism</a:t>
            </a:r>
          </a:p>
          <a:p>
            <a:r>
              <a:rPr lang="en-US" dirty="0"/>
              <a:t>Data interchange severely </a:t>
            </a:r>
            <a:r>
              <a:rPr lang="en-US" dirty="0" err="1"/>
              <a:t>unoptimized</a:t>
            </a:r>
            <a:endParaRPr lang="en-US" dirty="0"/>
          </a:p>
          <a:p>
            <a:pPr lvl="1"/>
            <a:r>
              <a:rPr lang="en-US" sz="2800" dirty="0"/>
              <a:t>Heavy I/O &amp; network</a:t>
            </a:r>
          </a:p>
          <a:p>
            <a:r>
              <a:rPr lang="en-US" dirty="0">
                <a:solidFill>
                  <a:srgbClr val="C00000"/>
                </a:solidFill>
              </a:rPr>
              <a:t>Rare that a MapReduce solution will beat an Oracle solution on SQL-like workload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C1688-749D-5B40-84BE-C215BD3CC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0874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2CD3B-9AA4-FF4A-A40D-B368EA99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F529A-4FA6-A14A-A5DD-DEFD0AA50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MapReduce is not novel</a:t>
            </a:r>
          </a:p>
          <a:p>
            <a:r>
              <a:rPr lang="en-US" dirty="0"/>
              <a:t>Techniques are more than 20 years old</a:t>
            </a:r>
          </a:p>
          <a:p>
            <a:pPr lvl="1"/>
            <a:r>
              <a:rPr lang="en-US" sz="2800" dirty="0"/>
              <a:t>See parallel databases, distributed joins, data management over shared-nothing clusters, …</a:t>
            </a:r>
          </a:p>
          <a:p>
            <a:r>
              <a:rPr lang="en-US" dirty="0"/>
              <a:t>Teradata – commercial scale-out DBMS since the 80s</a:t>
            </a:r>
          </a:p>
          <a:p>
            <a:r>
              <a:rPr lang="en-US" dirty="0"/>
              <a:t>Expressivity</a:t>
            </a:r>
          </a:p>
          <a:p>
            <a:pPr lvl="1"/>
            <a:r>
              <a:rPr lang="en-US" sz="2800" dirty="0"/>
              <a:t>SQL &amp; stored procedures &amp; user defined aggregates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C1688-749D-5B40-84BE-C215BD3CC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8995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2CD3B-9AA4-FF4A-A40D-B368EA99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F529A-4FA6-A14A-A5DD-DEFD0AA50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MapReduce is missing fundamental features</a:t>
            </a:r>
          </a:p>
          <a:p>
            <a:r>
              <a:rPr lang="en-US" dirty="0"/>
              <a:t>Bulk loading</a:t>
            </a:r>
          </a:p>
          <a:p>
            <a:r>
              <a:rPr lang="en-US" dirty="0"/>
              <a:t>Indexing</a:t>
            </a:r>
          </a:p>
          <a:p>
            <a:r>
              <a:rPr lang="en-US" dirty="0"/>
              <a:t>Updates</a:t>
            </a:r>
          </a:p>
          <a:p>
            <a:r>
              <a:rPr lang="en-US" dirty="0"/>
              <a:t>Transactions</a:t>
            </a:r>
          </a:p>
          <a:p>
            <a:r>
              <a:rPr lang="en-US" dirty="0"/>
              <a:t>Integrity constraints &amp; referential integrity</a:t>
            </a:r>
          </a:p>
          <a:p>
            <a:r>
              <a:rPr lang="en-US" dirty="0"/>
              <a:t>Views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C1688-749D-5B40-84BE-C215BD3CC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9065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2CD3B-9AA4-FF4A-A40D-B368EA99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Compatibility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F529A-4FA6-A14A-A5DD-DEFD0AA50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MapReduce is incompatible with existing DBMS tools</a:t>
            </a:r>
          </a:p>
          <a:p>
            <a:r>
              <a:rPr lang="en-US" dirty="0"/>
              <a:t>Reports</a:t>
            </a:r>
          </a:p>
          <a:p>
            <a:r>
              <a:rPr lang="en-US" dirty="0"/>
              <a:t>BI tools</a:t>
            </a:r>
          </a:p>
          <a:p>
            <a:r>
              <a:rPr lang="en-US" dirty="0"/>
              <a:t>Data mining tools</a:t>
            </a:r>
          </a:p>
          <a:p>
            <a:r>
              <a:rPr lang="en-US" dirty="0"/>
              <a:t>Replication tools</a:t>
            </a:r>
          </a:p>
          <a:p>
            <a:r>
              <a:rPr lang="en-US" dirty="0"/>
              <a:t>DB design tools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C1688-749D-5B40-84BE-C215BD3CC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8746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2CD3B-9AA4-FF4A-A40D-B368EA999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F529A-4FA6-A14A-A5DD-DEFD0AA50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40+ years of breakthroughs and lessons in databases largely ignored</a:t>
            </a:r>
          </a:p>
          <a:p>
            <a:pPr lvl="1"/>
            <a:r>
              <a:rPr lang="en-US" sz="2800" dirty="0"/>
              <a:t>Need schema</a:t>
            </a:r>
          </a:p>
          <a:p>
            <a:pPr lvl="1"/>
            <a:r>
              <a:rPr lang="en-US" sz="2800" dirty="0"/>
              <a:t>Need declarative language</a:t>
            </a:r>
          </a:p>
          <a:p>
            <a:pPr lvl="1"/>
            <a:endParaRPr lang="en-US" sz="2800" dirty="0"/>
          </a:p>
          <a:p>
            <a:r>
              <a:rPr lang="en-US" dirty="0"/>
              <a:t>Not so novel</a:t>
            </a:r>
          </a:p>
          <a:p>
            <a:endParaRPr lang="en-US" dirty="0"/>
          </a:p>
          <a:p>
            <a:r>
              <a:rPr lang="en-US" dirty="0"/>
              <a:t>Still a long way to go for MapReduce to reach maturity of DBMS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C1688-749D-5B40-84BE-C215BD3CC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1927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problems!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534400" cy="5378151"/>
          </a:xfrm>
        </p:spPr>
        <p:txBody>
          <a:bodyPr/>
          <a:lstStyle/>
          <a:p>
            <a:r>
              <a:rPr lang="en-US" dirty="0"/>
              <a:t>Scaling across multiple distributed clusters</a:t>
            </a:r>
          </a:p>
          <a:p>
            <a:pPr lvl="1"/>
            <a:r>
              <a:rPr lang="en-US" sz="2800" dirty="0"/>
              <a:t>Reducing network</a:t>
            </a:r>
          </a:p>
          <a:p>
            <a:pPr lvl="1"/>
            <a:r>
              <a:rPr lang="en-US" sz="2800" dirty="0"/>
              <a:t>Deciding on data and task location</a:t>
            </a:r>
          </a:p>
          <a:p>
            <a:r>
              <a:rPr lang="en-US" dirty="0"/>
              <a:t>Scheduling and resource sharing</a:t>
            </a:r>
          </a:p>
          <a:p>
            <a:pPr lvl="1"/>
            <a:r>
              <a:rPr lang="en-US" sz="2800" dirty="0"/>
              <a:t>Across tasks, users, applications</a:t>
            </a:r>
          </a:p>
          <a:p>
            <a:r>
              <a:rPr lang="en-US" dirty="0"/>
              <a:t>Powerful/expressive programming models</a:t>
            </a:r>
          </a:p>
          <a:p>
            <a:r>
              <a:rPr lang="en-US" dirty="0"/>
              <a:t>Improving performance &amp; admin. cost</a:t>
            </a:r>
          </a:p>
          <a:p>
            <a:pPr lvl="1"/>
            <a:r>
              <a:rPr lang="en-US" sz="2800" dirty="0"/>
              <a:t>Performance of these systems still lacks performance of RDBMS </a:t>
            </a:r>
            <a:r>
              <a:rPr lang="en-US" sz="2800" i="1" dirty="0"/>
              <a:t>for comparable hardware</a:t>
            </a:r>
            <a:r>
              <a:rPr lang="en-US" sz="2800" dirty="0"/>
              <a:t>!!!</a:t>
            </a:r>
          </a:p>
          <a:p>
            <a:pPr lvl="1"/>
            <a:r>
              <a:rPr lang="en-US" sz="2800" dirty="0"/>
              <a:t>Administration cost also worse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66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Reading material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502275"/>
          </a:xfrm>
        </p:spPr>
        <p:txBody>
          <a:bodyPr/>
          <a:lstStyle/>
          <a:p>
            <a:r>
              <a:rPr lang="en-US" sz="2400" dirty="0"/>
              <a:t>Jeffrey Dean, et. al.: MapReduce: simplified data processing on 	large clusters. </a:t>
            </a:r>
            <a:r>
              <a:rPr lang="en-US" sz="2400" dirty="0" err="1"/>
              <a:t>Commun</a:t>
            </a:r>
            <a:r>
              <a:rPr lang="en-US" sz="2400" dirty="0"/>
              <a:t>. ACM 2008</a:t>
            </a:r>
            <a:br>
              <a:rPr lang="en-US" sz="2400" dirty="0"/>
            </a:br>
            <a:r>
              <a:rPr lang="en-US" sz="2400" dirty="0">
                <a:hlinkClick r:id="rId2"/>
              </a:rPr>
              <a:t>https://static.googleusercontent.com/media/research.google.com/en//archive/mapreduce-osdi04.pdf</a:t>
            </a:r>
            <a:endParaRPr lang="en-US" sz="2400" dirty="0"/>
          </a:p>
          <a:p>
            <a:r>
              <a:rPr lang="en-US" sz="2400" dirty="0" err="1"/>
              <a:t>Shivnath</a:t>
            </a:r>
            <a:r>
              <a:rPr lang="en-US" sz="2400" dirty="0"/>
              <a:t> </a:t>
            </a:r>
            <a:r>
              <a:rPr lang="en-US" sz="2400" dirty="0" err="1"/>
              <a:t>Babu</a:t>
            </a:r>
            <a:r>
              <a:rPr lang="en-US" sz="2400" dirty="0"/>
              <a:t>, </a:t>
            </a:r>
            <a:r>
              <a:rPr lang="en-US" sz="2400" dirty="0" err="1"/>
              <a:t>Herodotos</a:t>
            </a:r>
            <a:r>
              <a:rPr lang="en-US" sz="2400" dirty="0"/>
              <a:t> </a:t>
            </a:r>
            <a:r>
              <a:rPr lang="en-US" sz="2400" dirty="0" err="1"/>
              <a:t>Herodotou</a:t>
            </a:r>
            <a:r>
              <a:rPr lang="en-US" sz="2400" dirty="0"/>
              <a:t>: Massively Parallel Databases and MapReduce Systems. Foundations and Trends in Databases 5(1): 1-104 (2013). </a:t>
            </a:r>
            <a:r>
              <a:rPr lang="en-US" sz="2400" b="1" dirty="0"/>
              <a:t>Section 4</a:t>
            </a:r>
            <a:r>
              <a:rPr lang="en-US" sz="2400" dirty="0"/>
              <a:t>. Available online at </a:t>
            </a:r>
            <a:r>
              <a:rPr lang="en-US" sz="2400" dirty="0">
                <a:hlinkClick r:id="rId3"/>
              </a:rPr>
              <a:t>http://www.nowpublishers.com/article/Details/DBS-036</a:t>
            </a:r>
            <a:endParaRPr lang="en-US" sz="2400" dirty="0"/>
          </a:p>
          <a:p>
            <a:r>
              <a:rPr lang="en-US" sz="2400" dirty="0"/>
              <a:t>DeWitt and Stonebreaker: MapReduce: A major step backwards.</a:t>
            </a:r>
            <a:br>
              <a:rPr lang="en-US" sz="2400" dirty="0"/>
            </a:br>
            <a:r>
              <a:rPr lang="en-US" sz="2400" dirty="0">
                <a:hlinkClick r:id="rId4"/>
              </a:rPr>
              <a:t>https://homes.cs.washington.edu/~billhowe/mapreduce_a_major_step_backwards.html</a:t>
            </a:r>
            <a:endParaRPr lang="en-US" sz="2400" dirty="0"/>
          </a:p>
          <a:p>
            <a:r>
              <a:rPr lang="en-US" sz="2400" dirty="0"/>
              <a:t>Parquet Overview: </a:t>
            </a:r>
            <a:r>
              <a:rPr lang="en-US" sz="2400" dirty="0">
                <a:hlinkClick r:id="rId5"/>
              </a:rPr>
              <a:t>https://www.slideshare.net/julienledem/parquet-overview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065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73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3">
            <a:extLst>
              <a:ext uri="{FF2B5EF4-FFF2-40B4-BE49-F238E27FC236}">
                <a16:creationId xmlns:a16="http://schemas.microsoft.com/office/drawing/2014/main" id="{2EA0ECC9-D8B5-4847-AD84-767C0E8ABC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/>
              <a:t>Spreading data between disks :</a:t>
            </a:r>
          </a:p>
          <a:p>
            <a:pPr>
              <a:lnSpc>
                <a:spcPct val="80000"/>
              </a:lnSpc>
            </a:pPr>
            <a:endParaRPr lang="en-US" altLang="en-US" sz="2800"/>
          </a:p>
          <a:p>
            <a:pPr lvl="1">
              <a:lnSpc>
                <a:spcPct val="80000"/>
              </a:lnSpc>
            </a:pPr>
            <a:r>
              <a:rPr lang="en-US" altLang="en-US" sz="2400"/>
              <a:t>Attribute-less partitioning</a:t>
            </a:r>
          </a:p>
          <a:p>
            <a:pPr lvl="2">
              <a:lnSpc>
                <a:spcPct val="80000"/>
              </a:lnSpc>
            </a:pPr>
            <a:r>
              <a:rPr lang="en-US" altLang="en-US" sz="2000"/>
              <a:t>Random </a:t>
            </a:r>
          </a:p>
          <a:p>
            <a:pPr lvl="2">
              <a:lnSpc>
                <a:spcPct val="80000"/>
              </a:lnSpc>
            </a:pPr>
            <a:r>
              <a:rPr lang="en-US" altLang="en-US" sz="2000"/>
              <a:t>Round-Robin</a:t>
            </a:r>
          </a:p>
          <a:p>
            <a:pPr lvl="2">
              <a:lnSpc>
                <a:spcPct val="80000"/>
              </a:lnSpc>
            </a:pPr>
            <a:endParaRPr lang="en-US" altLang="en-US" sz="2000"/>
          </a:p>
          <a:p>
            <a:pPr lvl="1">
              <a:lnSpc>
                <a:spcPct val="80000"/>
              </a:lnSpc>
            </a:pPr>
            <a:r>
              <a:rPr lang="en-US" altLang="en-US" sz="2400"/>
              <a:t>Single Attribute Schemes</a:t>
            </a:r>
          </a:p>
          <a:p>
            <a:pPr lvl="2">
              <a:lnSpc>
                <a:spcPct val="80000"/>
              </a:lnSpc>
            </a:pPr>
            <a:r>
              <a:rPr lang="en-US" altLang="en-US" sz="2000"/>
              <a:t>Hash De-clustering</a:t>
            </a:r>
          </a:p>
          <a:p>
            <a:pPr lvl="2">
              <a:lnSpc>
                <a:spcPct val="80000"/>
              </a:lnSpc>
            </a:pPr>
            <a:r>
              <a:rPr lang="en-US" altLang="en-US" sz="2000"/>
              <a:t>Range De-clustering</a:t>
            </a:r>
          </a:p>
          <a:p>
            <a:pPr lvl="2">
              <a:lnSpc>
                <a:spcPct val="80000"/>
              </a:lnSpc>
            </a:pPr>
            <a:endParaRPr lang="en-US" altLang="en-US" sz="2000"/>
          </a:p>
          <a:p>
            <a:pPr lvl="1">
              <a:lnSpc>
                <a:spcPct val="80000"/>
              </a:lnSpc>
            </a:pPr>
            <a:r>
              <a:rPr lang="en-US" altLang="en-US" sz="2400"/>
              <a:t>Multiple Attributes schemes possible</a:t>
            </a:r>
          </a:p>
          <a:p>
            <a:pPr lvl="2">
              <a:lnSpc>
                <a:spcPct val="80000"/>
              </a:lnSpc>
            </a:pPr>
            <a:r>
              <a:rPr lang="en-US" altLang="en-US" sz="2000"/>
              <a:t>MAGIC, BERD etc</a:t>
            </a: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6CEE0C1E-2C84-9F4D-99CF-39E0E801EA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No Shared Data        Declustering</a:t>
            </a:r>
          </a:p>
        </p:txBody>
      </p:sp>
      <p:sp>
        <p:nvSpPr>
          <p:cNvPr id="27655" name="AutoShape 7">
            <a:extLst>
              <a:ext uri="{FF2B5EF4-FFF2-40B4-BE49-F238E27FC236}">
                <a16:creationId xmlns:a16="http://schemas.microsoft.com/office/drawing/2014/main" id="{332F10F5-B2A0-6847-8F2F-9E0604201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914400"/>
            <a:ext cx="457200" cy="304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703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73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>
            <a:extLst>
              <a:ext uri="{FF2B5EF4-FFF2-40B4-BE49-F238E27FC236}">
                <a16:creationId xmlns:a16="http://schemas.microsoft.com/office/drawing/2014/main" id="{640435B5-A10A-CE49-A522-0962B605F1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800"/>
              <a:t>Spreading data between disks :</a:t>
            </a:r>
          </a:p>
          <a:p>
            <a:pPr>
              <a:lnSpc>
                <a:spcPct val="80000"/>
              </a:lnSpc>
            </a:pPr>
            <a:endParaRPr lang="en-US" altLang="en-US" sz="2800"/>
          </a:p>
          <a:p>
            <a:pPr lvl="1">
              <a:lnSpc>
                <a:spcPct val="80000"/>
              </a:lnSpc>
            </a:pPr>
            <a:r>
              <a:rPr lang="en-US" altLang="en-US" sz="2400"/>
              <a:t>Attribute-less partitioning</a:t>
            </a:r>
          </a:p>
          <a:p>
            <a:pPr lvl="2">
              <a:lnSpc>
                <a:spcPct val="80000"/>
              </a:lnSpc>
            </a:pPr>
            <a:r>
              <a:rPr lang="en-US" altLang="en-US" sz="2000"/>
              <a:t>Random </a:t>
            </a:r>
          </a:p>
          <a:p>
            <a:pPr lvl="2">
              <a:lnSpc>
                <a:spcPct val="80000"/>
              </a:lnSpc>
            </a:pPr>
            <a:r>
              <a:rPr lang="en-US" altLang="en-US" sz="2000"/>
              <a:t>Round-Robin</a:t>
            </a:r>
          </a:p>
          <a:p>
            <a:pPr lvl="2">
              <a:lnSpc>
                <a:spcPct val="80000"/>
              </a:lnSpc>
            </a:pPr>
            <a:endParaRPr lang="en-US" altLang="en-US" sz="2000"/>
          </a:p>
          <a:p>
            <a:pPr lvl="1">
              <a:lnSpc>
                <a:spcPct val="80000"/>
              </a:lnSpc>
            </a:pPr>
            <a:r>
              <a:rPr lang="en-US" altLang="en-US" sz="2400" b="1">
                <a:solidFill>
                  <a:schemeClr val="tx2"/>
                </a:solidFill>
              </a:rPr>
              <a:t>Single Attribute Schemes</a:t>
            </a:r>
          </a:p>
          <a:p>
            <a:pPr lvl="2">
              <a:lnSpc>
                <a:spcPct val="80000"/>
              </a:lnSpc>
            </a:pPr>
            <a:r>
              <a:rPr lang="en-US" altLang="en-US" sz="2000" b="1">
                <a:solidFill>
                  <a:schemeClr val="tx2"/>
                </a:solidFill>
              </a:rPr>
              <a:t>Hash De-clustering</a:t>
            </a:r>
          </a:p>
          <a:p>
            <a:pPr lvl="2">
              <a:lnSpc>
                <a:spcPct val="80000"/>
              </a:lnSpc>
            </a:pPr>
            <a:r>
              <a:rPr lang="en-US" altLang="en-US" sz="2000" b="1">
                <a:solidFill>
                  <a:schemeClr val="tx2"/>
                </a:solidFill>
              </a:rPr>
              <a:t>Range De-clustering</a:t>
            </a:r>
          </a:p>
          <a:p>
            <a:pPr lvl="2">
              <a:lnSpc>
                <a:spcPct val="80000"/>
              </a:lnSpc>
            </a:pPr>
            <a:endParaRPr lang="en-US" altLang="en-US" sz="2000" b="1">
              <a:solidFill>
                <a:schemeClr val="tx2"/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altLang="en-US" sz="2400"/>
              <a:t>Multiple Attributes schemes possible</a:t>
            </a:r>
          </a:p>
          <a:p>
            <a:pPr lvl="2">
              <a:lnSpc>
                <a:spcPct val="80000"/>
              </a:lnSpc>
            </a:pPr>
            <a:r>
              <a:rPr lang="en-US" altLang="en-US" sz="2000"/>
              <a:t>MAGIC, BERD etc</a:t>
            </a:r>
          </a:p>
        </p:txBody>
      </p:sp>
      <p:sp>
        <p:nvSpPr>
          <p:cNvPr id="29702" name="Rectangle 6">
            <a:extLst>
              <a:ext uri="{FF2B5EF4-FFF2-40B4-BE49-F238E27FC236}">
                <a16:creationId xmlns:a16="http://schemas.microsoft.com/office/drawing/2014/main" id="{7ABEAECE-A18E-3D4E-BBED-E411C880AF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No Shared Data        Declustering</a:t>
            </a:r>
          </a:p>
        </p:txBody>
      </p:sp>
      <p:sp>
        <p:nvSpPr>
          <p:cNvPr id="29703" name="AutoShape 7">
            <a:extLst>
              <a:ext uri="{FF2B5EF4-FFF2-40B4-BE49-F238E27FC236}">
                <a16:creationId xmlns:a16="http://schemas.microsoft.com/office/drawing/2014/main" id="{55587BE7-CC59-C74A-94DE-77C5A466E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914400"/>
            <a:ext cx="457200" cy="3048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98601"/>
      </p:ext>
    </p:extLst>
  </p:cSld>
  <p:clrMapOvr>
    <a:masterClrMapping/>
  </p:clrMapOvr>
</p:sld>
</file>

<file path=ppt/theme/theme1.xml><?xml version="1.0" encoding="utf-8"?>
<a:theme xmlns:a="http://schemas.openxmlformats.org/drawingml/2006/main" name="original-dias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original-dias-template</Template>
  <TotalTime>10892</TotalTime>
  <Words>3494</Words>
  <Application>Microsoft Office PowerPoint</Application>
  <PresentationFormat>On-screen Show (4:3)</PresentationFormat>
  <Paragraphs>1065</Paragraphs>
  <Slides>76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ＭＳ Ｐゴシック</vt:lpstr>
      <vt:lpstr>Arial</vt:lpstr>
      <vt:lpstr>Calibri</vt:lpstr>
      <vt:lpstr>Courier New</vt:lpstr>
      <vt:lpstr>Times New Roman</vt:lpstr>
      <vt:lpstr>Wingdings</vt:lpstr>
      <vt:lpstr>original-dias-template</vt:lpstr>
      <vt:lpstr>CS422 Database systems</vt:lpstr>
      <vt:lpstr>Previous weeks</vt:lpstr>
      <vt:lpstr>Overview</vt:lpstr>
      <vt:lpstr>How big is “all” data?</vt:lpstr>
      <vt:lpstr>Big Data</vt:lpstr>
      <vt:lpstr>The Gamma Parallel Database Machine (DeWitt, UW Madison)</vt:lpstr>
      <vt:lpstr>No Shared Data        Declustering</vt:lpstr>
      <vt:lpstr>No Shared Data        Declustering</vt:lpstr>
      <vt:lpstr>No Shared Data        Declustering</vt:lpstr>
      <vt:lpstr>Hash Declustering</vt:lpstr>
      <vt:lpstr>Hash Declustering</vt:lpstr>
      <vt:lpstr>Range Declustering</vt:lpstr>
      <vt:lpstr>Range Declustering</vt:lpstr>
      <vt:lpstr>Declustering Tradeoffs</vt:lpstr>
      <vt:lpstr>Declustering Tradeoffs</vt:lpstr>
      <vt:lpstr>PowerPoint Presentation</vt:lpstr>
      <vt:lpstr>PowerPoint Presentation</vt:lpstr>
      <vt:lpstr>PowerPoint Presentation</vt:lpstr>
      <vt:lpstr>Failure Management</vt:lpstr>
      <vt:lpstr>Interleaved Declustering</vt:lpstr>
      <vt:lpstr>Interleaved Declustering</vt:lpstr>
      <vt:lpstr>Chained Declustering (Gamma)</vt:lpstr>
      <vt:lpstr>Chained Declustering (Gamma)</vt:lpstr>
      <vt:lpstr>Chained Declustering (Gamma)</vt:lpstr>
      <vt:lpstr>Chained Declustering (Gamma)</vt:lpstr>
      <vt:lpstr>Chained Declustering (Gamma)</vt:lpstr>
      <vt:lpstr>PowerPoint Presentation</vt:lpstr>
      <vt:lpstr>Mainstream Big Data models</vt:lpstr>
      <vt:lpstr>The Hadoop ecosystem</vt:lpstr>
      <vt:lpstr>Architectural choices of Hadoop</vt:lpstr>
      <vt:lpstr>Storage layer</vt:lpstr>
      <vt:lpstr>HDFS abstractions</vt:lpstr>
      <vt:lpstr>HDFS &amp; MapReduce</vt:lpstr>
      <vt:lpstr>HDFS replication</vt:lpstr>
      <vt:lpstr>HDFS replication (2)</vt:lpstr>
      <vt:lpstr>HDFS failures</vt:lpstr>
      <vt:lpstr>HDFS evaluation</vt:lpstr>
      <vt:lpstr>Architectural choices of Hadoop</vt:lpstr>
      <vt:lpstr>The vision…</vt:lpstr>
      <vt:lpstr>The vision (2)</vt:lpstr>
      <vt:lpstr>The vision (3)</vt:lpstr>
      <vt:lpstr>MapReduce programming model</vt:lpstr>
      <vt:lpstr>MapReduce programming model (2)</vt:lpstr>
      <vt:lpstr>Sample code for word-count</vt:lpstr>
      <vt:lpstr>MapReduce – under the hood</vt:lpstr>
      <vt:lpstr>MapReduce – under the hood (2)</vt:lpstr>
      <vt:lpstr>HDFS &amp; MapReduce</vt:lpstr>
      <vt:lpstr>PowerPoint Presentation</vt:lpstr>
      <vt:lpstr>PowerPoint Presentation</vt:lpstr>
      <vt:lpstr>Architectural choices of Hadoop</vt:lpstr>
      <vt:lpstr>Scheduling</vt:lpstr>
      <vt:lpstr>Importance of data locality</vt:lpstr>
      <vt:lpstr>Scheduling (2)</vt:lpstr>
      <vt:lpstr>Without delay scheduling – map only</vt:lpstr>
      <vt:lpstr>With delay scheduling – map only</vt:lpstr>
      <vt:lpstr>Scheduling (3)</vt:lpstr>
      <vt:lpstr>Architectural choices of Hadoop</vt:lpstr>
      <vt:lpstr>Programming model optimizations</vt:lpstr>
      <vt:lpstr>Programming model optimizations (2)</vt:lpstr>
      <vt:lpstr>Decomposable UDFs in DryadLINQ</vt:lpstr>
      <vt:lpstr>Execution engine optimizations</vt:lpstr>
      <vt:lpstr>Execution engine optimizations (2)</vt:lpstr>
      <vt:lpstr>Design choices of Big Data systems</vt:lpstr>
      <vt:lpstr>Fault tolerance</vt:lpstr>
      <vt:lpstr>Data safety</vt:lpstr>
      <vt:lpstr>Job recovery in MapReduce</vt:lpstr>
      <vt:lpstr>Extra material - Scepticism</vt:lpstr>
      <vt:lpstr>MapReduce: A major step backwards</vt:lpstr>
      <vt:lpstr>Programming paradigm</vt:lpstr>
      <vt:lpstr>Implementation</vt:lpstr>
      <vt:lpstr>Novelty</vt:lpstr>
      <vt:lpstr>Features</vt:lpstr>
      <vt:lpstr>Compatibility</vt:lpstr>
      <vt:lpstr>Summary</vt:lpstr>
      <vt:lpstr>Open problems!</vt:lpstr>
      <vt:lpstr>Reading material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QPipe and CJOIN</dc:title>
  <dc:creator>kingherc</dc:creator>
  <cp:lastModifiedBy>Stella Giannakopoulou</cp:lastModifiedBy>
  <cp:revision>3464</cp:revision>
  <cp:lastPrinted>2012-06-05T13:28:11Z</cp:lastPrinted>
  <dcterms:created xsi:type="dcterms:W3CDTF">2011-11-21T20:18:23Z</dcterms:created>
  <dcterms:modified xsi:type="dcterms:W3CDTF">2019-04-03T07:29:01Z</dcterms:modified>
</cp:coreProperties>
</file>